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71"/>
  </p:notesMasterIdLst>
  <p:handoutMasterIdLst>
    <p:handoutMasterId r:id="rId72"/>
  </p:handoutMasterIdLst>
  <p:sldIdLst>
    <p:sldId id="695" r:id="rId5"/>
    <p:sldId id="838" r:id="rId6"/>
    <p:sldId id="762" r:id="rId7"/>
    <p:sldId id="824" r:id="rId8"/>
    <p:sldId id="4749" r:id="rId9"/>
    <p:sldId id="779" r:id="rId10"/>
    <p:sldId id="4706" r:id="rId11"/>
    <p:sldId id="4707" r:id="rId12"/>
    <p:sldId id="4747" r:id="rId13"/>
    <p:sldId id="4748" r:id="rId14"/>
    <p:sldId id="4723" r:id="rId15"/>
    <p:sldId id="4724" r:id="rId16"/>
    <p:sldId id="4725" r:id="rId17"/>
    <p:sldId id="4726" r:id="rId18"/>
    <p:sldId id="4727" r:id="rId19"/>
    <p:sldId id="4728" r:id="rId20"/>
    <p:sldId id="4729" r:id="rId21"/>
    <p:sldId id="4730" r:id="rId22"/>
    <p:sldId id="4731" r:id="rId23"/>
    <p:sldId id="4732" r:id="rId24"/>
    <p:sldId id="4733" r:id="rId25"/>
    <p:sldId id="4734" r:id="rId26"/>
    <p:sldId id="4735" r:id="rId27"/>
    <p:sldId id="4750" r:id="rId28"/>
    <p:sldId id="4664" r:id="rId29"/>
    <p:sldId id="4668" r:id="rId30"/>
    <p:sldId id="4736" r:id="rId31"/>
    <p:sldId id="4708" r:id="rId32"/>
    <p:sldId id="876" r:id="rId33"/>
    <p:sldId id="4667" r:id="rId34"/>
    <p:sldId id="4737" r:id="rId35"/>
    <p:sldId id="4738" r:id="rId36"/>
    <p:sldId id="4739" r:id="rId37"/>
    <p:sldId id="4745" r:id="rId38"/>
    <p:sldId id="4746" r:id="rId39"/>
    <p:sldId id="4751" r:id="rId40"/>
    <p:sldId id="4752" r:id="rId41"/>
    <p:sldId id="4753" r:id="rId42"/>
    <p:sldId id="4754" r:id="rId43"/>
    <p:sldId id="4755" r:id="rId44"/>
    <p:sldId id="4756" r:id="rId45"/>
    <p:sldId id="4757" r:id="rId46"/>
    <p:sldId id="4758" r:id="rId47"/>
    <p:sldId id="4760" r:id="rId48"/>
    <p:sldId id="4759" r:id="rId49"/>
    <p:sldId id="4761" r:id="rId50"/>
    <p:sldId id="4762" r:id="rId51"/>
    <p:sldId id="4763" r:id="rId52"/>
    <p:sldId id="4764" r:id="rId53"/>
    <p:sldId id="4765" r:id="rId54"/>
    <p:sldId id="4766" r:id="rId55"/>
    <p:sldId id="4767" r:id="rId56"/>
    <p:sldId id="4780" r:id="rId57"/>
    <p:sldId id="4773" r:id="rId58"/>
    <p:sldId id="4774" r:id="rId59"/>
    <p:sldId id="4775" r:id="rId60"/>
    <p:sldId id="4776" r:id="rId61"/>
    <p:sldId id="4777" r:id="rId62"/>
    <p:sldId id="4778" r:id="rId63"/>
    <p:sldId id="4779" r:id="rId64"/>
    <p:sldId id="4768" r:id="rId65"/>
    <p:sldId id="4769" r:id="rId66"/>
    <p:sldId id="4770" r:id="rId67"/>
    <p:sldId id="4771" r:id="rId68"/>
    <p:sldId id="4772" r:id="rId69"/>
    <p:sldId id="902"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695"/>
            <p14:sldId id="838"/>
            <p14:sldId id="762"/>
            <p14:sldId id="824"/>
            <p14:sldId id="4749"/>
            <p14:sldId id="779"/>
            <p14:sldId id="4706"/>
            <p14:sldId id="4707"/>
            <p14:sldId id="4747"/>
            <p14:sldId id="4748"/>
            <p14:sldId id="4723"/>
            <p14:sldId id="4724"/>
            <p14:sldId id="4725"/>
            <p14:sldId id="4726"/>
            <p14:sldId id="4727"/>
            <p14:sldId id="4728"/>
            <p14:sldId id="4729"/>
            <p14:sldId id="4730"/>
            <p14:sldId id="4731"/>
            <p14:sldId id="4732"/>
            <p14:sldId id="4733"/>
            <p14:sldId id="4734"/>
            <p14:sldId id="4735"/>
            <p14:sldId id="4750"/>
            <p14:sldId id="4664"/>
            <p14:sldId id="4668"/>
            <p14:sldId id="4736"/>
            <p14:sldId id="4708"/>
            <p14:sldId id="876"/>
            <p14:sldId id="4667"/>
            <p14:sldId id="4737"/>
            <p14:sldId id="4738"/>
            <p14:sldId id="4739"/>
            <p14:sldId id="4745"/>
            <p14:sldId id="4746"/>
            <p14:sldId id="4751"/>
            <p14:sldId id="4752"/>
            <p14:sldId id="4753"/>
            <p14:sldId id="4754"/>
            <p14:sldId id="4755"/>
            <p14:sldId id="4756"/>
            <p14:sldId id="4757"/>
            <p14:sldId id="4758"/>
            <p14:sldId id="4760"/>
            <p14:sldId id="4759"/>
            <p14:sldId id="4761"/>
            <p14:sldId id="4762"/>
            <p14:sldId id="4763"/>
            <p14:sldId id="4764"/>
            <p14:sldId id="4765"/>
            <p14:sldId id="4766"/>
            <p14:sldId id="4767"/>
            <p14:sldId id="4780"/>
            <p14:sldId id="4773"/>
            <p14:sldId id="4774"/>
            <p14:sldId id="4775"/>
            <p14:sldId id="4776"/>
            <p14:sldId id="4777"/>
            <p14:sldId id="4778"/>
            <p14:sldId id="4779"/>
            <p14:sldId id="4768"/>
            <p14:sldId id="4769"/>
            <p14:sldId id="4770"/>
            <p14:sldId id="4771"/>
            <p14:sldId id="4772"/>
            <p14:sldId id="902"/>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0180BF-ABEC-4683-8D52-08819860A46F}" v="46" dt="2026-03-02T12:22:42.5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55" autoAdjust="0"/>
    <p:restoredTop sz="94601" autoAdjust="0"/>
  </p:normalViewPr>
  <p:slideViewPr>
    <p:cSldViewPr snapToGrid="0">
      <p:cViewPr varScale="1">
        <p:scale>
          <a:sx n="63" d="100"/>
          <a:sy n="63" d="100"/>
        </p:scale>
        <p:origin x="280" y="32"/>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04/03/2026</a:t>
            </a:fld>
            <a:endParaRPr lang="en-GB" dirty="0"/>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dirty="0"/>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04/03/2026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dirty="0"/>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a:p>
        </p:txBody>
      </p:sp>
    </p:spTree>
    <p:extLst>
      <p:ext uri="{BB962C8B-B14F-4D97-AF65-F5344CB8AC3E}">
        <p14:creationId xmlns:p14="http://schemas.microsoft.com/office/powerpoint/2010/main" val="181769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dirty="0"/>
          </a:p>
          <a:p>
            <a:endParaRPr lang="en-NL" dirty="0"/>
          </a:p>
          <a:p>
            <a:endParaRPr lang="en-NL" dirty="0"/>
          </a:p>
          <a:p>
            <a:endParaRPr lang="en-NL" dirty="0"/>
          </a:p>
          <a:p>
            <a:endParaRPr lang="en-NL" dirty="0"/>
          </a:p>
          <a:p>
            <a:r>
              <a:rPr lang="en-NL" dirty="0"/>
              <a:t>select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select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dirty="0"/>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dirty="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center icon to insert </a:t>
            </a:r>
            <a:r>
              <a:rPr lang="en-GB" dirty="0"/>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Single image - 2 or 3 lines - Mi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rgbClr val="B39FD8"/>
              </a:gs>
              <a:gs pos="64000">
                <a:schemeClr val="bg2">
                  <a:lumMod val="60000"/>
                  <a:lumOff val="40000"/>
                </a:schemeClr>
              </a:gs>
              <a:gs pos="10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4" name="Rectangle 23"/>
          <p:cNvSpPr/>
          <p:nvPr userDrawn="1"/>
        </p:nvSpPr>
        <p:spPr>
          <a:xfrm>
            <a:off x="-20412" y="6113021"/>
            <a:ext cx="12212412" cy="744980"/>
          </a:xfrm>
          <a:prstGeom prst="rect">
            <a:avLst/>
          </a:prstGeom>
          <a:solidFill>
            <a:schemeClr val="bg1"/>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527475" y="2130266"/>
            <a:ext cx="5576763" cy="2169113"/>
          </a:xfrm>
          <a:prstGeom prst="rect">
            <a:avLst/>
          </a:prstGeom>
        </p:spPr>
        <p:txBody>
          <a:bodyPr lIns="0" tIns="36000" rIns="0" bIns="0" anchor="b" anchorCtr="0">
            <a:noAutofit/>
          </a:bodyPr>
          <a:lstStyle>
            <a:lvl1pPr marL="0" indent="0" algn="l">
              <a:lnSpc>
                <a:spcPct val="85000"/>
              </a:lnSpc>
              <a:spcBef>
                <a:spcPts val="0"/>
              </a:spcBef>
              <a:buNone/>
              <a:defRPr sz="4800" spc="-100" baseline="0">
                <a:solidFill>
                  <a:schemeClr val="bg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527475" y="4383735"/>
            <a:ext cx="5576763" cy="281703"/>
          </a:xfrm>
          <a:prstGeom prst="rect">
            <a:avLst/>
          </a:prstGeom>
        </p:spPr>
        <p:txBody>
          <a:bodyPr lIns="0" tIns="36000" rIns="0" bIns="0" anchor="t" anchorCtr="0">
            <a:noAutofit/>
          </a:bodyPr>
          <a:lstStyle>
            <a:lvl1pPr marL="0" indent="0" algn="l">
              <a:lnSpc>
                <a:spcPct val="85000"/>
              </a:lnSpc>
              <a:buNone/>
              <a:defRPr sz="2400">
                <a:solidFill>
                  <a:schemeClr val="bg1"/>
                </a:solidFill>
                <a:latin typeface="+mn-lt"/>
              </a:defRPr>
            </a:lvl1pPr>
          </a:lstStyle>
          <a:p>
            <a:pPr lvl="0"/>
            <a:r>
              <a:rPr lang="en-US"/>
              <a:t>Presentation subtitle here</a:t>
            </a:r>
          </a:p>
        </p:txBody>
      </p:sp>
      <p:pic>
        <p:nvPicPr>
          <p:cNvPr id="7" name="Graphic 6">
            <a:extLst>
              <a:ext uri="{FF2B5EF4-FFF2-40B4-BE49-F238E27FC236}">
                <a16:creationId xmlns:a16="http://schemas.microsoft.com/office/drawing/2014/main" id="{8E2601FE-0EB6-E94B-1BD5-E13E5D6587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475" y="517645"/>
            <a:ext cx="1860650" cy="333729"/>
          </a:xfrm>
          <a:prstGeom prst="rect">
            <a:avLst/>
          </a:prstGeom>
        </p:spPr>
      </p:pic>
      <p:sp>
        <p:nvSpPr>
          <p:cNvPr id="11" name="Rectangle 10">
            <a:extLst>
              <a:ext uri="{FF2B5EF4-FFF2-40B4-BE49-F238E27FC236}">
                <a16:creationId xmlns:a16="http://schemas.microsoft.com/office/drawing/2014/main" id="{59C51011-248D-19E1-3F64-2153EDA8B492}"/>
              </a:ext>
            </a:extLst>
          </p:cNvPr>
          <p:cNvSpPr/>
          <p:nvPr userDrawn="1"/>
        </p:nvSpPr>
        <p:spPr>
          <a:xfrm>
            <a:off x="7025995" y="632427"/>
            <a:ext cx="4848160" cy="4848155"/>
          </a:xfrm>
          <a:prstGeom prst="rect">
            <a:avLst/>
          </a:prstGeom>
          <a:blipFill dpi="0" rotWithShape="1">
            <a:blip r:embed="rId4">
              <a:alphaModFix amt="12000"/>
            </a:blip>
            <a:srcRect/>
            <a:stretch>
              <a:fillRect/>
            </a:stretch>
          </a:blip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940612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Light Gradient-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endParaRPr lang="en-GB" dirty="0"/>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5" name="Text Placeholder 9">
            <a:extLst>
              <a:ext uri="{FF2B5EF4-FFF2-40B4-BE49-F238E27FC236}">
                <a16:creationId xmlns:a16="http://schemas.microsoft.com/office/drawing/2014/main" id="{9801CEDE-5190-BB35-50C3-F5E6843ADE42}"/>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
        <p:nvSpPr>
          <p:cNvPr id="7" name="Text Placeholder 9">
            <a:extLst>
              <a:ext uri="{FF2B5EF4-FFF2-40B4-BE49-F238E27FC236}">
                <a16:creationId xmlns:a16="http://schemas.microsoft.com/office/drawing/2014/main" id="{0E7BC35B-6E1E-373A-9BC6-7C7A5792071D}"/>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pic>
        <p:nvPicPr>
          <p:cNvPr id="8" name="Graphic 7">
            <a:extLst>
              <a:ext uri="{FF2B5EF4-FFF2-40B4-BE49-F238E27FC236}">
                <a16:creationId xmlns:a16="http://schemas.microsoft.com/office/drawing/2014/main" id="{86063EA2-0B14-2A03-9F94-59FBC522EAEE}"/>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75249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Mint 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2BD9C-D948-D0D2-FB62-231BD39CDFE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3" t="322" r="216" b="105"/>
          <a:stretch/>
        </p:blipFill>
        <p:spPr>
          <a:xfrm>
            <a:off x="0" y="0"/>
            <a:ext cx="12190728"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dirty="0"/>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7" name="Text Placeholder 9">
            <a:extLst>
              <a:ext uri="{FF2B5EF4-FFF2-40B4-BE49-F238E27FC236}">
                <a16:creationId xmlns:a16="http://schemas.microsoft.com/office/drawing/2014/main" id="{7540912D-D14E-55AC-C114-6C8756261DC1}"/>
              </a:ext>
            </a:extLst>
          </p:cNvPr>
          <p:cNvSpPr>
            <a:spLocks noGrp="1"/>
          </p:cNvSpPr>
          <p:nvPr>
            <p:ph type="body" sz="quarter" idx="16" hasCustomPrompt="1"/>
          </p:nvPr>
        </p:nvSpPr>
        <p:spPr>
          <a:xfrm>
            <a:off x="1487487" y="2523829"/>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dirty="0"/>
              <a:t>Section break one line</a:t>
            </a:r>
          </a:p>
        </p:txBody>
      </p:sp>
    </p:spTree>
    <p:extLst>
      <p:ext uri="{BB962C8B-B14F-4D97-AF65-F5344CB8AC3E}">
        <p14:creationId xmlns:p14="http://schemas.microsoft.com/office/powerpoint/2010/main" val="39617018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897801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2.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3" name="Graphic 2">
            <a:extLst>
              <a:ext uri="{FF2B5EF4-FFF2-40B4-BE49-F238E27FC236}">
                <a16:creationId xmlns:a16="http://schemas.microsoft.com/office/drawing/2014/main" id="{654E4C97-58F6-DA32-57B4-4DCC47330989}"/>
              </a:ext>
            </a:extLst>
          </p:cNvPr>
          <p:cNvPicPr>
            <a:picLocks noChangeAspect="1"/>
          </p:cNvPicPr>
          <p:nvPr userDrawn="1"/>
        </p:nvPicPr>
        <p:blipFill>
          <a:blip r:embed="rId73">
            <a:extLst>
              <a:ext uri="{96DAC541-7B7A-43D3-8B79-37D633B846F1}">
                <asvg:svgBlip xmlns:asvg="http://schemas.microsoft.com/office/drawing/2016/SVG/main" r:embed="rId74"/>
              </a:ext>
            </a:extLst>
          </a:blip>
          <a:stretch>
            <a:fillRect/>
          </a:stretch>
        </p:blipFill>
        <p:spPr>
          <a:xfrm>
            <a:off x="550864" y="6455269"/>
            <a:ext cx="2416810" cy="223520"/>
          </a:xfrm>
          <a:prstGeom prst="rect">
            <a:avLst/>
          </a:prstGeom>
        </p:spPr>
      </p:pic>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 id="2147484687" r:id="rId68"/>
    <p:sldLayoutId id="2147484690" r:id="rId69"/>
    <p:sldLayoutId id="2147484691" r:id="rId70"/>
    <p:sldLayoutId id="2147484692" r:id="rId71"/>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Metadata_Management/180Search_Indexes/BIBFRAME_Search_Indexes#BIBFRAME_Keyword_Search_Indexes" TargetMode="External"/><Relationship Id="rId2" Type="http://schemas.openxmlformats.org/officeDocument/2006/relationships/hyperlink" Target="https://knowledge.exlibrisgroup.com/Alma/Product_Documentation/010Alma_Online_Help_(English)/Metadata_Management/180Search_Indexes/BIBFRAME_Search_Indexes#BIBFRAME_Bibliographic_All_Titles_Search"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Metadata_Management/005Introduction_to_Metadata_Management/BIBFRAME_Support#Enabling_BIBFRAME_in_Your_Institution"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010Getting_Started/050Alma_User_Interface_%E2%80%93_General_Information/Searching_in_Alma#Work_Search"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1.jpeg"/><Relationship Id="rId1" Type="http://schemas.openxmlformats.org/officeDocument/2006/relationships/slideLayout" Target="../slideLayouts/slideLayout71.xml"/><Relationship Id="rId4" Type="http://schemas.openxmlformats.org/officeDocument/2006/relationships/image" Target="../media/image67.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703585-6643-7B67-9AED-C7BC9FEB0506}"/>
              </a:ext>
            </a:extLst>
          </p:cNvPr>
          <p:cNvSpPr>
            <a:spLocks noGrp="1"/>
          </p:cNvSpPr>
          <p:nvPr>
            <p:ph type="body" sz="quarter" idx="16"/>
          </p:nvPr>
        </p:nvSpPr>
        <p:spPr>
          <a:xfrm>
            <a:off x="519237" y="1194100"/>
            <a:ext cx="6994371" cy="3836800"/>
          </a:xfrm>
        </p:spPr>
        <p:txBody>
          <a:bodyPr/>
          <a:lstStyle/>
          <a:p>
            <a:pPr>
              <a:lnSpc>
                <a:spcPct val="100000"/>
              </a:lnSpc>
            </a:pPr>
            <a:r>
              <a:rPr lang="en-US" sz="4000" spc="0" dirty="0"/>
              <a:t>Retrieving Viewing and Navigating BIBFRAME Records in Alma</a:t>
            </a:r>
          </a:p>
          <a:p>
            <a:pPr>
              <a:lnSpc>
                <a:spcPct val="100000"/>
              </a:lnSpc>
            </a:pPr>
            <a:endParaRPr lang="en-US" sz="4000" spc="0" dirty="0"/>
          </a:p>
          <a:p>
            <a:pPr>
              <a:lnSpc>
                <a:spcPct val="100000"/>
              </a:lnSpc>
            </a:pPr>
            <a:endParaRPr lang="en-US" sz="4000" spc="0" dirty="0"/>
          </a:p>
        </p:txBody>
      </p:sp>
      <p:sp>
        <p:nvSpPr>
          <p:cNvPr id="6" name="TextBox 5">
            <a:extLst>
              <a:ext uri="{FF2B5EF4-FFF2-40B4-BE49-F238E27FC236}">
                <a16:creationId xmlns:a16="http://schemas.microsoft.com/office/drawing/2014/main" id="{CDAC96CF-589B-1FB3-DCD9-D29AAEAC4949}"/>
              </a:ext>
            </a:extLst>
          </p:cNvPr>
          <p:cNvSpPr txBox="1"/>
          <p:nvPr/>
        </p:nvSpPr>
        <p:spPr>
          <a:xfrm>
            <a:off x="519237" y="5000395"/>
            <a:ext cx="3951962" cy="646331"/>
          </a:xfrm>
          <a:prstGeom prst="rect">
            <a:avLst/>
          </a:prstGeom>
          <a:noFill/>
          <a:ln>
            <a:noFill/>
          </a:ln>
        </p:spPr>
        <p:txBody>
          <a:bodyPr wrap="square">
            <a:spAutoFit/>
          </a:bodyPr>
          <a:lstStyle/>
          <a:p>
            <a:r>
              <a:rPr lang="it-IT" dirty="0">
                <a:solidFill>
                  <a:schemeClr val="bg1"/>
                </a:solidFill>
              </a:rPr>
              <a:t>Yoel Kortick</a:t>
            </a:r>
          </a:p>
          <a:p>
            <a:r>
              <a:rPr lang="it-IT" dirty="0">
                <a:solidFill>
                  <a:schemeClr val="bg1"/>
                </a:solidFill>
              </a:rPr>
              <a:t>Yoel.Kortick@clarivate.com</a:t>
            </a:r>
            <a:endParaRPr lang="en-IL" dirty="0">
              <a:solidFill>
                <a:schemeClr val="bg1"/>
              </a:solidFill>
            </a:endParaRPr>
          </a:p>
        </p:txBody>
      </p:sp>
    </p:spTree>
    <p:extLst>
      <p:ext uri="{BB962C8B-B14F-4D97-AF65-F5344CB8AC3E}">
        <p14:creationId xmlns:p14="http://schemas.microsoft.com/office/powerpoint/2010/main" val="3525967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9AC7C-B3E1-D09E-7964-B2AC30AF287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5066920-A3CA-6103-A681-8192561FBA07}"/>
              </a:ext>
            </a:extLst>
          </p:cNvPr>
          <p:cNvPicPr>
            <a:picLocks noChangeAspect="1"/>
          </p:cNvPicPr>
          <p:nvPr/>
        </p:nvPicPr>
        <p:blipFill>
          <a:blip r:embed="rId2"/>
          <a:stretch>
            <a:fillRect/>
          </a:stretch>
        </p:blipFill>
        <p:spPr>
          <a:xfrm>
            <a:off x="0" y="1599795"/>
            <a:ext cx="12192000" cy="4389929"/>
          </a:xfrm>
          <a:prstGeom prst="rect">
            <a:avLst/>
          </a:prstGeom>
          <a:ln>
            <a:solidFill>
              <a:schemeClr val="tx1"/>
            </a:solidFill>
          </a:ln>
        </p:spPr>
      </p:pic>
      <p:sp>
        <p:nvSpPr>
          <p:cNvPr id="10" name="Title 9">
            <a:extLst>
              <a:ext uri="{FF2B5EF4-FFF2-40B4-BE49-F238E27FC236}">
                <a16:creationId xmlns:a16="http://schemas.microsoft.com/office/drawing/2014/main" id="{FBB7DFD4-465F-FB7F-EE26-3825665F6C2C}"/>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88FB2C0B-207A-EE3A-F4EA-82299DA2BA4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dirty="0"/>
          </a:p>
        </p:txBody>
      </p:sp>
      <p:sp>
        <p:nvSpPr>
          <p:cNvPr id="3" name="Content Placeholder 2">
            <a:extLst>
              <a:ext uri="{FF2B5EF4-FFF2-40B4-BE49-F238E27FC236}">
                <a16:creationId xmlns:a16="http://schemas.microsoft.com/office/drawing/2014/main" id="{1C78504A-5E9C-9890-6484-2FBB9F602813}"/>
              </a:ext>
            </a:extLst>
          </p:cNvPr>
          <p:cNvSpPr>
            <a:spLocks noGrp="1" noChangeArrowheads="1"/>
          </p:cNvSpPr>
          <p:nvPr>
            <p:ph sz="quarter" idx="13"/>
          </p:nvPr>
        </p:nvSpPr>
        <p:spPr bwMode="auto">
          <a:xfrm>
            <a:off x="387298" y="1001512"/>
            <a:ext cx="11417404" cy="506843"/>
          </a:xfrm>
          <a:prstGeom prst="rect">
            <a:avLst/>
          </a:prstGeom>
        </p:spPr>
        <p:txBody>
          <a:bodyPr/>
          <a:lstStyle/>
          <a:p>
            <a:r>
              <a:rPr lang="en-US" sz="2000" dirty="0"/>
              <a:t>Several actions can be performed on the Works from the repository search results.</a:t>
            </a:r>
          </a:p>
          <a:p>
            <a:endParaRPr lang="en-US" sz="2000" dirty="0"/>
          </a:p>
        </p:txBody>
      </p:sp>
      <p:sp>
        <p:nvSpPr>
          <p:cNvPr id="6" name="Rectangle 5">
            <a:extLst>
              <a:ext uri="{FF2B5EF4-FFF2-40B4-BE49-F238E27FC236}">
                <a16:creationId xmlns:a16="http://schemas.microsoft.com/office/drawing/2014/main" id="{52FCEA25-9E88-055D-6111-0CC18938ABA7}"/>
              </a:ext>
            </a:extLst>
          </p:cNvPr>
          <p:cNvSpPr/>
          <p:nvPr/>
        </p:nvSpPr>
        <p:spPr>
          <a:xfrm>
            <a:off x="10576560" y="2717794"/>
            <a:ext cx="1421791" cy="122428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57EBF27D-3D02-80AD-AE6F-B95EAC96345D}"/>
              </a:ext>
            </a:extLst>
          </p:cNvPr>
          <p:cNvSpPr/>
          <p:nvPr/>
        </p:nvSpPr>
        <p:spPr>
          <a:xfrm>
            <a:off x="-14072" y="2368113"/>
            <a:ext cx="1710792" cy="295572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478071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0E261-4F7E-F131-4F8C-823CDC91571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5D5BFED-05E5-1124-07A9-87BC5EB9AA19}"/>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8A1079A8-592D-F166-581B-8B26BBB6192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dirty="0"/>
          </a:p>
        </p:txBody>
      </p:sp>
      <p:sp>
        <p:nvSpPr>
          <p:cNvPr id="3" name="Content Placeholder 2">
            <a:extLst>
              <a:ext uri="{FF2B5EF4-FFF2-40B4-BE49-F238E27FC236}">
                <a16:creationId xmlns:a16="http://schemas.microsoft.com/office/drawing/2014/main" id="{8D43C0B5-D9B6-AA15-E3EF-36671E63D3FC}"/>
              </a:ext>
            </a:extLst>
          </p:cNvPr>
          <p:cNvSpPr>
            <a:spLocks noGrp="1" noChangeArrowheads="1"/>
          </p:cNvSpPr>
          <p:nvPr>
            <p:ph sz="quarter" idx="13"/>
          </p:nvPr>
        </p:nvSpPr>
        <p:spPr bwMode="auto">
          <a:xfrm>
            <a:off x="387298" y="1001512"/>
            <a:ext cx="11417404" cy="4393448"/>
          </a:xfrm>
          <a:prstGeom prst="rect">
            <a:avLst/>
          </a:prstGeom>
        </p:spPr>
        <p:txBody>
          <a:bodyPr/>
          <a:lstStyle/>
          <a:p>
            <a:r>
              <a:rPr lang="en-US" sz="2000" dirty="0"/>
              <a:t>The Works search displays results similar to other repository searches</a:t>
            </a:r>
          </a:p>
          <a:p>
            <a:r>
              <a:rPr lang="en-US" sz="2000" dirty="0"/>
              <a:t>For example, Title, MMS ID, Creation date, Modification date, Subjects, etc. appear in the results. </a:t>
            </a:r>
          </a:p>
          <a:p>
            <a:r>
              <a:rPr lang="en-US" sz="2000" dirty="0"/>
              <a:t>Additionally, there are unique fields and buttons which are displayed to reflect the Works search, such as “Instances” and “View Work”. </a:t>
            </a:r>
          </a:p>
          <a:p>
            <a:r>
              <a:rPr lang="en-US" sz="2000" dirty="0"/>
              <a:t>Users can also refine their search by selecting to search based on an attribute from linked instances. </a:t>
            </a:r>
          </a:p>
          <a:p>
            <a:pPr lvl="1"/>
            <a:r>
              <a:rPr lang="en-US" sz="2000" dirty="0"/>
              <a:t>The search index drop menu indicates indexes that are an attribute from a linked "instance" with parentheses, for example “Edition (Instance)”.</a:t>
            </a:r>
          </a:p>
          <a:p>
            <a:pPr lvl="1"/>
            <a:r>
              <a:rPr lang="en-US" sz="2000" dirty="0"/>
              <a:t>More on this soon with a real example.</a:t>
            </a:r>
          </a:p>
        </p:txBody>
      </p:sp>
    </p:spTree>
    <p:extLst>
      <p:ext uri="{BB962C8B-B14F-4D97-AF65-F5344CB8AC3E}">
        <p14:creationId xmlns:p14="http://schemas.microsoft.com/office/powerpoint/2010/main" val="2889895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7F148-F890-0813-999F-2C9C71D179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1857C5-243A-4329-7AED-ED4DD6405AFC}"/>
              </a:ext>
            </a:extLst>
          </p:cNvPr>
          <p:cNvPicPr>
            <a:picLocks noChangeAspect="1"/>
          </p:cNvPicPr>
          <p:nvPr/>
        </p:nvPicPr>
        <p:blipFill>
          <a:blip r:embed="rId2"/>
          <a:stretch>
            <a:fillRect/>
          </a:stretch>
        </p:blipFill>
        <p:spPr>
          <a:xfrm>
            <a:off x="0" y="906039"/>
            <a:ext cx="12192000" cy="5350721"/>
          </a:xfrm>
          <a:prstGeom prst="rect">
            <a:avLst/>
          </a:prstGeom>
          <a:ln>
            <a:solidFill>
              <a:schemeClr val="tx1"/>
            </a:solidFill>
          </a:ln>
        </p:spPr>
      </p:pic>
      <p:sp>
        <p:nvSpPr>
          <p:cNvPr id="10" name="Title 9">
            <a:extLst>
              <a:ext uri="{FF2B5EF4-FFF2-40B4-BE49-F238E27FC236}">
                <a16:creationId xmlns:a16="http://schemas.microsoft.com/office/drawing/2014/main" id="{3550010F-977C-93AC-9E60-C3828193E38A}"/>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9216A5FD-49C0-DCB7-253A-667A2B0EA04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dirty="0"/>
          </a:p>
        </p:txBody>
      </p:sp>
      <p:sp>
        <p:nvSpPr>
          <p:cNvPr id="7" name="TextBox 6">
            <a:extLst>
              <a:ext uri="{FF2B5EF4-FFF2-40B4-BE49-F238E27FC236}">
                <a16:creationId xmlns:a16="http://schemas.microsoft.com/office/drawing/2014/main" id="{A03460FA-870B-2D47-E18D-E2C7436180D7}"/>
              </a:ext>
            </a:extLst>
          </p:cNvPr>
          <p:cNvSpPr txBox="1"/>
          <p:nvPr/>
        </p:nvSpPr>
        <p:spPr>
          <a:xfrm>
            <a:off x="5441608" y="1710611"/>
            <a:ext cx="6237684" cy="332460"/>
          </a:xfrm>
          <a:prstGeom prst="rect">
            <a:avLst/>
          </a:prstGeom>
          <a:solidFill>
            <a:srgbClr val="FFFF00"/>
          </a:solidFill>
          <a:ln>
            <a:solidFill>
              <a:schemeClr val="tx1"/>
            </a:solidFill>
          </a:ln>
        </p:spPr>
        <p:txBody>
          <a:bodyPr wrap="square" rtlCol="0">
            <a:noAutofit/>
          </a:bodyPr>
          <a:lstStyle/>
          <a:p>
            <a:r>
              <a:rPr lang="en-US" sz="1400" dirty="0"/>
              <a:t>For example, Title, MMS ID, Creation date, Modification date, Subjects, etc.. </a:t>
            </a:r>
          </a:p>
        </p:txBody>
      </p:sp>
      <p:sp>
        <p:nvSpPr>
          <p:cNvPr id="8" name="Rectangle 7">
            <a:extLst>
              <a:ext uri="{FF2B5EF4-FFF2-40B4-BE49-F238E27FC236}">
                <a16:creationId xmlns:a16="http://schemas.microsoft.com/office/drawing/2014/main" id="{16581F59-1CB9-1AFF-6960-450CD474DE69}"/>
              </a:ext>
            </a:extLst>
          </p:cNvPr>
          <p:cNvSpPr/>
          <p:nvPr/>
        </p:nvSpPr>
        <p:spPr>
          <a:xfrm>
            <a:off x="2920160" y="1418603"/>
            <a:ext cx="615520" cy="20960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3CF38C15-3E6E-2D1E-BD8E-BCD304561637}"/>
              </a:ext>
            </a:extLst>
          </p:cNvPr>
          <p:cNvSpPr/>
          <p:nvPr/>
        </p:nvSpPr>
        <p:spPr>
          <a:xfrm>
            <a:off x="3253566" y="2573264"/>
            <a:ext cx="2414527" cy="20960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2C1F8EDA-F273-588F-0E0B-405229882320}"/>
              </a:ext>
            </a:extLst>
          </p:cNvPr>
          <p:cNvSpPr/>
          <p:nvPr/>
        </p:nvSpPr>
        <p:spPr>
          <a:xfrm>
            <a:off x="6196809" y="2393073"/>
            <a:ext cx="2414528" cy="56662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15" name="Straight Arrow Connector 14">
            <a:extLst>
              <a:ext uri="{FF2B5EF4-FFF2-40B4-BE49-F238E27FC236}">
                <a16:creationId xmlns:a16="http://schemas.microsoft.com/office/drawing/2014/main" id="{BF2136CF-B8CD-3807-0733-06FFD7BE3865}"/>
              </a:ext>
            </a:extLst>
          </p:cNvPr>
          <p:cNvCxnSpPr>
            <a:cxnSpLocks/>
          </p:cNvCxnSpPr>
          <p:nvPr/>
        </p:nvCxnSpPr>
        <p:spPr>
          <a:xfrm flipH="1">
            <a:off x="5668093" y="2093224"/>
            <a:ext cx="1139797" cy="5773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FE5BF6D-3242-8A74-7B0C-8278CCA76EE0}"/>
              </a:ext>
            </a:extLst>
          </p:cNvPr>
          <p:cNvCxnSpPr>
            <a:cxnSpLocks/>
          </p:cNvCxnSpPr>
          <p:nvPr/>
        </p:nvCxnSpPr>
        <p:spPr>
          <a:xfrm>
            <a:off x="6807890" y="2043071"/>
            <a:ext cx="0" cy="3500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E593B70-BA2F-8D4D-7A4F-D0F6CF7BECB2}"/>
              </a:ext>
            </a:extLst>
          </p:cNvPr>
          <p:cNvSpPr/>
          <p:nvPr/>
        </p:nvSpPr>
        <p:spPr>
          <a:xfrm>
            <a:off x="3253566" y="2168683"/>
            <a:ext cx="2458290" cy="25757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20" name="Straight Arrow Connector 19">
            <a:extLst>
              <a:ext uri="{FF2B5EF4-FFF2-40B4-BE49-F238E27FC236}">
                <a16:creationId xmlns:a16="http://schemas.microsoft.com/office/drawing/2014/main" id="{7E2CD43C-862E-1A31-E161-BFDDAAC6EB85}"/>
              </a:ext>
            </a:extLst>
          </p:cNvPr>
          <p:cNvCxnSpPr>
            <a:cxnSpLocks/>
            <a:endCxn id="18" idx="3"/>
          </p:cNvCxnSpPr>
          <p:nvPr/>
        </p:nvCxnSpPr>
        <p:spPr>
          <a:xfrm flipH="1">
            <a:off x="5711856" y="2072683"/>
            <a:ext cx="1096034" cy="2247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77E65F2-38AE-3F55-EB85-0376A36B18F8}"/>
              </a:ext>
            </a:extLst>
          </p:cNvPr>
          <p:cNvSpPr txBox="1"/>
          <p:nvPr/>
        </p:nvSpPr>
        <p:spPr>
          <a:xfrm>
            <a:off x="5621976" y="3439737"/>
            <a:ext cx="4699975" cy="539395"/>
          </a:xfrm>
          <a:prstGeom prst="rect">
            <a:avLst/>
          </a:prstGeom>
          <a:solidFill>
            <a:srgbClr val="FFFF00"/>
          </a:solidFill>
          <a:ln>
            <a:solidFill>
              <a:schemeClr val="tx1"/>
            </a:solidFill>
          </a:ln>
        </p:spPr>
        <p:txBody>
          <a:bodyPr wrap="square" rtlCol="0">
            <a:noAutofit/>
          </a:bodyPr>
          <a:lstStyle/>
          <a:p>
            <a:r>
              <a:rPr lang="en-US" sz="1400" dirty="0"/>
              <a:t>Fields and buttons are displayed to reflect the Works search, such as Instances and View Work</a:t>
            </a:r>
          </a:p>
        </p:txBody>
      </p:sp>
      <p:sp>
        <p:nvSpPr>
          <p:cNvPr id="24" name="Rectangle 23">
            <a:extLst>
              <a:ext uri="{FF2B5EF4-FFF2-40B4-BE49-F238E27FC236}">
                <a16:creationId xmlns:a16="http://schemas.microsoft.com/office/drawing/2014/main" id="{3FF654F2-6594-C378-624C-38166676C578}"/>
              </a:ext>
            </a:extLst>
          </p:cNvPr>
          <p:cNvSpPr/>
          <p:nvPr/>
        </p:nvSpPr>
        <p:spPr>
          <a:xfrm>
            <a:off x="9133733" y="4440764"/>
            <a:ext cx="985627" cy="26633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5" name="Rectangle 24">
            <a:extLst>
              <a:ext uri="{FF2B5EF4-FFF2-40B4-BE49-F238E27FC236}">
                <a16:creationId xmlns:a16="http://schemas.microsoft.com/office/drawing/2014/main" id="{AFF0F7F9-655A-2555-B553-755BBA37F254}"/>
              </a:ext>
            </a:extLst>
          </p:cNvPr>
          <p:cNvSpPr/>
          <p:nvPr/>
        </p:nvSpPr>
        <p:spPr>
          <a:xfrm>
            <a:off x="10422384" y="4181832"/>
            <a:ext cx="662171" cy="26633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27" name="Straight Arrow Connector 26">
            <a:extLst>
              <a:ext uri="{FF2B5EF4-FFF2-40B4-BE49-F238E27FC236}">
                <a16:creationId xmlns:a16="http://schemas.microsoft.com/office/drawing/2014/main" id="{C5DF7423-EBEF-C153-2BCD-BA06F59296BB}"/>
              </a:ext>
            </a:extLst>
          </p:cNvPr>
          <p:cNvCxnSpPr>
            <a:cxnSpLocks/>
          </p:cNvCxnSpPr>
          <p:nvPr/>
        </p:nvCxnSpPr>
        <p:spPr>
          <a:xfrm>
            <a:off x="9586545" y="4020366"/>
            <a:ext cx="40001" cy="4203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BFB6E2F-F52B-13E3-8B59-4B470E71CE20}"/>
              </a:ext>
            </a:extLst>
          </p:cNvPr>
          <p:cNvCxnSpPr/>
          <p:nvPr/>
        </p:nvCxnSpPr>
        <p:spPr>
          <a:xfrm>
            <a:off x="10321951" y="3979132"/>
            <a:ext cx="570950" cy="2341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60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3D1FF-13F7-A9F9-98E7-93B15AE29F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9B5F3ED-C05C-FF66-EF5F-05A50C1B0265}"/>
              </a:ext>
            </a:extLst>
          </p:cNvPr>
          <p:cNvPicPr>
            <a:picLocks noChangeAspect="1"/>
          </p:cNvPicPr>
          <p:nvPr/>
        </p:nvPicPr>
        <p:blipFill>
          <a:blip r:embed="rId2"/>
          <a:stretch>
            <a:fillRect/>
          </a:stretch>
        </p:blipFill>
        <p:spPr>
          <a:xfrm>
            <a:off x="315157" y="943257"/>
            <a:ext cx="11561686" cy="5513046"/>
          </a:xfrm>
          <a:prstGeom prst="rect">
            <a:avLst/>
          </a:prstGeom>
          <a:ln>
            <a:solidFill>
              <a:schemeClr val="tx1"/>
            </a:solidFill>
          </a:ln>
        </p:spPr>
      </p:pic>
      <p:sp>
        <p:nvSpPr>
          <p:cNvPr id="10" name="Title 9">
            <a:extLst>
              <a:ext uri="{FF2B5EF4-FFF2-40B4-BE49-F238E27FC236}">
                <a16:creationId xmlns:a16="http://schemas.microsoft.com/office/drawing/2014/main" id="{CBB8F2BC-CFA3-5E11-A731-EA88DE36D9AE}"/>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6EC6A8DB-E358-93B2-873A-DF06BC92241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dirty="0"/>
          </a:p>
        </p:txBody>
      </p:sp>
      <p:sp>
        <p:nvSpPr>
          <p:cNvPr id="8" name="Rectangle 7">
            <a:extLst>
              <a:ext uri="{FF2B5EF4-FFF2-40B4-BE49-F238E27FC236}">
                <a16:creationId xmlns:a16="http://schemas.microsoft.com/office/drawing/2014/main" id="{30DAEF6B-4A7E-DB26-8142-EC24C97C9AFA}"/>
              </a:ext>
            </a:extLst>
          </p:cNvPr>
          <p:cNvSpPr/>
          <p:nvPr/>
        </p:nvSpPr>
        <p:spPr>
          <a:xfrm>
            <a:off x="1395372" y="1054121"/>
            <a:ext cx="372862" cy="18643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3" name="TextBox 22">
            <a:extLst>
              <a:ext uri="{FF2B5EF4-FFF2-40B4-BE49-F238E27FC236}">
                <a16:creationId xmlns:a16="http://schemas.microsoft.com/office/drawing/2014/main" id="{49A06CA6-0682-865A-6C1C-01D782AD2265}"/>
              </a:ext>
            </a:extLst>
          </p:cNvPr>
          <p:cNvSpPr txBox="1"/>
          <p:nvPr/>
        </p:nvSpPr>
        <p:spPr>
          <a:xfrm>
            <a:off x="5159831" y="3214639"/>
            <a:ext cx="4980640" cy="943293"/>
          </a:xfrm>
          <a:prstGeom prst="rect">
            <a:avLst/>
          </a:prstGeom>
          <a:solidFill>
            <a:srgbClr val="FFFF00"/>
          </a:solidFill>
          <a:ln>
            <a:solidFill>
              <a:schemeClr val="tx1"/>
            </a:solidFill>
          </a:ln>
        </p:spPr>
        <p:txBody>
          <a:bodyPr wrap="square" rtlCol="0">
            <a:noAutofit/>
          </a:bodyPr>
          <a:lstStyle/>
          <a:p>
            <a:r>
              <a:rPr lang="en-US" sz="1400" dirty="0"/>
              <a:t>Users can also refine their Works search by selecting to search </a:t>
            </a:r>
            <a:r>
              <a:rPr lang="en-US" sz="1400" b="1" dirty="0"/>
              <a:t>based on an attribute from linked instances</a:t>
            </a:r>
            <a:r>
              <a:rPr lang="en-US" sz="1400" dirty="0"/>
              <a:t>. </a:t>
            </a:r>
          </a:p>
          <a:p>
            <a:r>
              <a:rPr lang="en-US" sz="1400" dirty="0"/>
              <a:t>The search index drop down menu indicates indexes that are an attribute from a linked "instance" with parentheses.</a:t>
            </a:r>
          </a:p>
        </p:txBody>
      </p:sp>
      <p:sp>
        <p:nvSpPr>
          <p:cNvPr id="4" name="Rectangle 3">
            <a:extLst>
              <a:ext uri="{FF2B5EF4-FFF2-40B4-BE49-F238E27FC236}">
                <a16:creationId xmlns:a16="http://schemas.microsoft.com/office/drawing/2014/main" id="{E45BDC48-73B0-DBFF-91FF-221EE9CCE618}"/>
              </a:ext>
            </a:extLst>
          </p:cNvPr>
          <p:cNvSpPr/>
          <p:nvPr/>
        </p:nvSpPr>
        <p:spPr>
          <a:xfrm>
            <a:off x="2045020" y="2624831"/>
            <a:ext cx="1531299" cy="2286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91019427-C803-A27F-8D86-63ACF0EB8C75}"/>
              </a:ext>
            </a:extLst>
          </p:cNvPr>
          <p:cNvSpPr/>
          <p:nvPr/>
        </p:nvSpPr>
        <p:spPr>
          <a:xfrm>
            <a:off x="2045020" y="3548209"/>
            <a:ext cx="911540" cy="2286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8B85D9EF-D3C9-4EB1-BDCF-FB0BB7D0FFAA}"/>
              </a:ext>
            </a:extLst>
          </p:cNvPr>
          <p:cNvSpPr/>
          <p:nvPr/>
        </p:nvSpPr>
        <p:spPr>
          <a:xfrm>
            <a:off x="2045020" y="4012019"/>
            <a:ext cx="911540" cy="2286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A7286D67-7B48-BFFE-3CCB-A34C30358DE4}"/>
              </a:ext>
            </a:extLst>
          </p:cNvPr>
          <p:cNvSpPr/>
          <p:nvPr/>
        </p:nvSpPr>
        <p:spPr>
          <a:xfrm>
            <a:off x="2051529" y="4243993"/>
            <a:ext cx="911540" cy="2286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12816E69-5EE2-86F7-1CAA-D7CA1CC70067}"/>
              </a:ext>
            </a:extLst>
          </p:cNvPr>
          <p:cNvSpPr/>
          <p:nvPr/>
        </p:nvSpPr>
        <p:spPr>
          <a:xfrm>
            <a:off x="2058038" y="4471619"/>
            <a:ext cx="1863722" cy="2286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Rectangle 14">
            <a:extLst>
              <a:ext uri="{FF2B5EF4-FFF2-40B4-BE49-F238E27FC236}">
                <a16:creationId xmlns:a16="http://schemas.microsoft.com/office/drawing/2014/main" id="{643C046B-B992-6798-15DA-5E677F5F73E0}"/>
              </a:ext>
            </a:extLst>
          </p:cNvPr>
          <p:cNvSpPr/>
          <p:nvPr/>
        </p:nvSpPr>
        <p:spPr>
          <a:xfrm>
            <a:off x="2047878" y="4725619"/>
            <a:ext cx="1863722" cy="2286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7" name="Rectangle 16">
            <a:extLst>
              <a:ext uri="{FF2B5EF4-FFF2-40B4-BE49-F238E27FC236}">
                <a16:creationId xmlns:a16="http://schemas.microsoft.com/office/drawing/2014/main" id="{37A4478A-402C-4DA7-D3E2-5340FC152011}"/>
              </a:ext>
            </a:extLst>
          </p:cNvPr>
          <p:cNvSpPr/>
          <p:nvPr/>
        </p:nvSpPr>
        <p:spPr>
          <a:xfrm>
            <a:off x="2037718" y="4985433"/>
            <a:ext cx="1863722" cy="2286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8" name="Rectangle 17">
            <a:extLst>
              <a:ext uri="{FF2B5EF4-FFF2-40B4-BE49-F238E27FC236}">
                <a16:creationId xmlns:a16="http://schemas.microsoft.com/office/drawing/2014/main" id="{45DA317A-20B3-A1F4-9194-6A374AD04758}"/>
              </a:ext>
            </a:extLst>
          </p:cNvPr>
          <p:cNvSpPr/>
          <p:nvPr/>
        </p:nvSpPr>
        <p:spPr>
          <a:xfrm>
            <a:off x="2027558" y="5213299"/>
            <a:ext cx="1863722" cy="2286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189115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0E261-4F7E-F131-4F8C-823CDC91571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D921804-F813-AECA-E54C-267C9B0881AD}"/>
              </a:ext>
            </a:extLst>
          </p:cNvPr>
          <p:cNvPicPr>
            <a:picLocks noChangeAspect="1"/>
          </p:cNvPicPr>
          <p:nvPr/>
        </p:nvPicPr>
        <p:blipFill>
          <a:blip r:embed="rId2"/>
          <a:stretch>
            <a:fillRect/>
          </a:stretch>
        </p:blipFill>
        <p:spPr>
          <a:xfrm>
            <a:off x="1482480" y="2042825"/>
            <a:ext cx="9848206" cy="4305528"/>
          </a:xfrm>
          <a:prstGeom prst="rect">
            <a:avLst/>
          </a:prstGeom>
          <a:ln>
            <a:solidFill>
              <a:schemeClr val="tx1"/>
            </a:solidFill>
          </a:ln>
        </p:spPr>
      </p:pic>
      <p:sp>
        <p:nvSpPr>
          <p:cNvPr id="10" name="Title 9">
            <a:extLst>
              <a:ext uri="{FF2B5EF4-FFF2-40B4-BE49-F238E27FC236}">
                <a16:creationId xmlns:a16="http://schemas.microsoft.com/office/drawing/2014/main" id="{65D5BFED-05E5-1124-07A9-87BC5EB9AA19}"/>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8A1079A8-592D-F166-581B-8B26BBB6192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dirty="0"/>
          </a:p>
        </p:txBody>
      </p:sp>
      <p:sp>
        <p:nvSpPr>
          <p:cNvPr id="3" name="Content Placeholder 2">
            <a:extLst>
              <a:ext uri="{FF2B5EF4-FFF2-40B4-BE49-F238E27FC236}">
                <a16:creationId xmlns:a16="http://schemas.microsoft.com/office/drawing/2014/main" id="{8D43C0B5-D9B6-AA15-E3EF-36671E63D3FC}"/>
              </a:ext>
            </a:extLst>
          </p:cNvPr>
          <p:cNvSpPr>
            <a:spLocks noGrp="1" noChangeArrowheads="1"/>
          </p:cNvSpPr>
          <p:nvPr>
            <p:ph sz="quarter" idx="13"/>
          </p:nvPr>
        </p:nvSpPr>
        <p:spPr bwMode="auto">
          <a:xfrm>
            <a:off x="387298" y="1001512"/>
            <a:ext cx="11417404" cy="747389"/>
          </a:xfrm>
          <a:prstGeom prst="rect">
            <a:avLst/>
          </a:prstGeom>
        </p:spPr>
        <p:txBody>
          <a:bodyPr/>
          <a:lstStyle/>
          <a:p>
            <a:r>
              <a:rPr lang="en-US" sz="2000" dirty="0"/>
              <a:t>Here for example, we have searched for all Works that have an instance which has a place of publication “New York”.  We are using index “Place of Publication (Instance)”</a:t>
            </a:r>
          </a:p>
        </p:txBody>
      </p:sp>
      <p:sp>
        <p:nvSpPr>
          <p:cNvPr id="5" name="Rectangle 4">
            <a:extLst>
              <a:ext uri="{FF2B5EF4-FFF2-40B4-BE49-F238E27FC236}">
                <a16:creationId xmlns:a16="http://schemas.microsoft.com/office/drawing/2014/main" id="{95FC7361-1F27-59AD-04B5-8814C05BE67D}"/>
              </a:ext>
            </a:extLst>
          </p:cNvPr>
          <p:cNvSpPr/>
          <p:nvPr/>
        </p:nvSpPr>
        <p:spPr>
          <a:xfrm>
            <a:off x="2367875" y="2071819"/>
            <a:ext cx="456605" cy="26300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70B09AF1-D91D-12D3-0115-F3AA8C91E8AE}"/>
              </a:ext>
            </a:extLst>
          </p:cNvPr>
          <p:cNvSpPr/>
          <p:nvPr/>
        </p:nvSpPr>
        <p:spPr>
          <a:xfrm>
            <a:off x="2824481" y="2047249"/>
            <a:ext cx="1436916" cy="28757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07F10EE9-F339-FC9A-2E27-FA2A603F4367}"/>
              </a:ext>
            </a:extLst>
          </p:cNvPr>
          <p:cNvSpPr/>
          <p:nvPr/>
        </p:nvSpPr>
        <p:spPr>
          <a:xfrm>
            <a:off x="4261396" y="2042825"/>
            <a:ext cx="564603" cy="29200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TextBox 7">
            <a:extLst>
              <a:ext uri="{FF2B5EF4-FFF2-40B4-BE49-F238E27FC236}">
                <a16:creationId xmlns:a16="http://schemas.microsoft.com/office/drawing/2014/main" id="{785F2949-0EA2-D6CD-86C7-B8BC8E786D4D}"/>
              </a:ext>
            </a:extLst>
          </p:cNvPr>
          <p:cNvSpPr txBox="1"/>
          <p:nvPr/>
        </p:nvSpPr>
        <p:spPr>
          <a:xfrm>
            <a:off x="7347023" y="2264917"/>
            <a:ext cx="3983663" cy="747389"/>
          </a:xfrm>
          <a:prstGeom prst="rect">
            <a:avLst/>
          </a:prstGeom>
          <a:solidFill>
            <a:srgbClr val="FFFF00"/>
          </a:solidFill>
          <a:ln>
            <a:solidFill>
              <a:schemeClr val="tx1"/>
            </a:solidFill>
          </a:ln>
        </p:spPr>
        <p:txBody>
          <a:bodyPr wrap="square" rtlCol="0">
            <a:noAutofit/>
          </a:bodyPr>
          <a:lstStyle/>
          <a:p>
            <a:r>
              <a:rPr lang="en-US" sz="1400" dirty="0"/>
              <a:t>Let’s take a look, for example, at the Instance of the Work “Decisions and dissents of Justice Ruth Bader Ginsburg”</a:t>
            </a:r>
          </a:p>
        </p:txBody>
      </p:sp>
      <p:cxnSp>
        <p:nvCxnSpPr>
          <p:cNvPr id="12" name="Straight Arrow Connector 11">
            <a:extLst>
              <a:ext uri="{FF2B5EF4-FFF2-40B4-BE49-F238E27FC236}">
                <a16:creationId xmlns:a16="http://schemas.microsoft.com/office/drawing/2014/main" id="{137B1728-0150-EBF3-8C0A-0B1AA985F31D}"/>
              </a:ext>
            </a:extLst>
          </p:cNvPr>
          <p:cNvCxnSpPr>
            <a:cxnSpLocks/>
          </p:cNvCxnSpPr>
          <p:nvPr/>
        </p:nvCxnSpPr>
        <p:spPr>
          <a:xfrm flipH="1">
            <a:off x="7143248" y="3012306"/>
            <a:ext cx="203775" cy="8387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7D3D8D0C-89E2-AA09-82FA-53CEE07BC1E1}"/>
              </a:ext>
            </a:extLst>
          </p:cNvPr>
          <p:cNvCxnSpPr/>
          <p:nvPr/>
        </p:nvCxnSpPr>
        <p:spPr>
          <a:xfrm flipV="1">
            <a:off x="3119120" y="2334826"/>
            <a:ext cx="325120" cy="8554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C4B3EA4-AEA9-9998-663A-48F0899182F3}"/>
              </a:ext>
            </a:extLst>
          </p:cNvPr>
          <p:cNvSpPr/>
          <p:nvPr/>
        </p:nvSpPr>
        <p:spPr>
          <a:xfrm>
            <a:off x="3606800" y="3881120"/>
            <a:ext cx="7723886" cy="84805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483536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EF40F-6DD4-B02B-B960-FC539EBED3E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686A830-E571-94C5-0D3D-665F3BE8881C}"/>
              </a:ext>
            </a:extLst>
          </p:cNvPr>
          <p:cNvPicPr>
            <a:picLocks noChangeAspect="1"/>
          </p:cNvPicPr>
          <p:nvPr/>
        </p:nvPicPr>
        <p:blipFill>
          <a:blip r:embed="rId2"/>
          <a:stretch>
            <a:fillRect/>
          </a:stretch>
        </p:blipFill>
        <p:spPr>
          <a:xfrm>
            <a:off x="1492120" y="1100306"/>
            <a:ext cx="9783642" cy="2328694"/>
          </a:xfrm>
          <a:prstGeom prst="rect">
            <a:avLst/>
          </a:prstGeom>
          <a:ln>
            <a:solidFill>
              <a:schemeClr val="tx1"/>
            </a:solidFill>
          </a:ln>
        </p:spPr>
      </p:pic>
      <p:pic>
        <p:nvPicPr>
          <p:cNvPr id="4" name="Picture 3">
            <a:extLst>
              <a:ext uri="{FF2B5EF4-FFF2-40B4-BE49-F238E27FC236}">
                <a16:creationId xmlns:a16="http://schemas.microsoft.com/office/drawing/2014/main" id="{119FA663-1B9C-C8B1-44AF-E18F2DAC601F}"/>
              </a:ext>
            </a:extLst>
          </p:cNvPr>
          <p:cNvPicPr>
            <a:picLocks noChangeAspect="1"/>
          </p:cNvPicPr>
          <p:nvPr/>
        </p:nvPicPr>
        <p:blipFill>
          <a:blip r:embed="rId3"/>
          <a:stretch>
            <a:fillRect/>
          </a:stretch>
        </p:blipFill>
        <p:spPr>
          <a:xfrm>
            <a:off x="1339724" y="3711760"/>
            <a:ext cx="10193173" cy="2943636"/>
          </a:xfrm>
          <a:prstGeom prst="rect">
            <a:avLst/>
          </a:prstGeom>
          <a:ln>
            <a:solidFill>
              <a:schemeClr val="tx1"/>
            </a:solidFill>
          </a:ln>
        </p:spPr>
      </p:pic>
      <p:sp>
        <p:nvSpPr>
          <p:cNvPr id="10" name="Title 9">
            <a:extLst>
              <a:ext uri="{FF2B5EF4-FFF2-40B4-BE49-F238E27FC236}">
                <a16:creationId xmlns:a16="http://schemas.microsoft.com/office/drawing/2014/main" id="{63250331-9015-1A4D-2619-18131C861582}"/>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D41A9D96-3E91-AD3B-CFCB-536594812CB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15</a:t>
            </a:fld>
            <a:endParaRPr lang="en-GB" dirty="0"/>
          </a:p>
        </p:txBody>
      </p:sp>
      <p:cxnSp>
        <p:nvCxnSpPr>
          <p:cNvPr id="12" name="Straight Arrow Connector 11">
            <a:extLst>
              <a:ext uri="{FF2B5EF4-FFF2-40B4-BE49-F238E27FC236}">
                <a16:creationId xmlns:a16="http://schemas.microsoft.com/office/drawing/2014/main" id="{C796E2CE-000C-2CB2-E360-0CE26A593ABC}"/>
              </a:ext>
            </a:extLst>
          </p:cNvPr>
          <p:cNvCxnSpPr>
            <a:cxnSpLocks/>
          </p:cNvCxnSpPr>
          <p:nvPr/>
        </p:nvCxnSpPr>
        <p:spPr>
          <a:xfrm flipH="1">
            <a:off x="8784615" y="4040629"/>
            <a:ext cx="913056" cy="7001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3DCF24E-652D-4F07-8C2F-BE1743059B42}"/>
              </a:ext>
            </a:extLst>
          </p:cNvPr>
          <p:cNvCxnSpPr>
            <a:cxnSpLocks/>
          </p:cNvCxnSpPr>
          <p:nvPr/>
        </p:nvCxnSpPr>
        <p:spPr>
          <a:xfrm flipH="1">
            <a:off x="3073214" y="2071819"/>
            <a:ext cx="779892" cy="5242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0B6D68F-D4AD-C61A-4839-750166458AB8}"/>
              </a:ext>
            </a:extLst>
          </p:cNvPr>
          <p:cNvSpPr txBox="1"/>
          <p:nvPr/>
        </p:nvSpPr>
        <p:spPr>
          <a:xfrm>
            <a:off x="8084501" y="1007463"/>
            <a:ext cx="3448396" cy="1092386"/>
          </a:xfrm>
          <a:prstGeom prst="rect">
            <a:avLst/>
          </a:prstGeom>
          <a:solidFill>
            <a:srgbClr val="FFFF00"/>
          </a:solidFill>
          <a:ln>
            <a:solidFill>
              <a:schemeClr val="accent2"/>
            </a:solidFill>
          </a:ln>
        </p:spPr>
        <p:txBody>
          <a:bodyPr wrap="square" rtlCol="0">
            <a:noAutofit/>
          </a:bodyPr>
          <a:lstStyle/>
          <a:p>
            <a:r>
              <a:rPr lang="en-US" sz="1400" dirty="0"/>
              <a:t>We see that at least one of the Instances of the work “Decisions and dissents of Justice Ruth Bader Ginsburg” has a place of publication “New York”</a:t>
            </a:r>
          </a:p>
          <a:p>
            <a:pPr algn="l"/>
            <a:endParaRPr lang="en-US" sz="1400" dirty="0" err="1"/>
          </a:p>
        </p:txBody>
      </p:sp>
    </p:spTree>
    <p:extLst>
      <p:ext uri="{BB962C8B-B14F-4D97-AF65-F5344CB8AC3E}">
        <p14:creationId xmlns:p14="http://schemas.microsoft.com/office/powerpoint/2010/main" val="2329915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0E261-4F7E-F131-4F8C-823CDC91571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0D8770E-AB45-2788-0515-5FA62F2B5D0E}"/>
              </a:ext>
            </a:extLst>
          </p:cNvPr>
          <p:cNvPicPr>
            <a:picLocks noChangeAspect="1"/>
          </p:cNvPicPr>
          <p:nvPr/>
        </p:nvPicPr>
        <p:blipFill>
          <a:blip r:embed="rId2"/>
          <a:stretch>
            <a:fillRect/>
          </a:stretch>
        </p:blipFill>
        <p:spPr>
          <a:xfrm>
            <a:off x="0" y="2525700"/>
            <a:ext cx="12192000" cy="3603272"/>
          </a:xfrm>
          <a:prstGeom prst="rect">
            <a:avLst/>
          </a:prstGeom>
          <a:ln>
            <a:solidFill>
              <a:schemeClr val="tx1"/>
            </a:solidFill>
          </a:ln>
        </p:spPr>
      </p:pic>
      <p:sp>
        <p:nvSpPr>
          <p:cNvPr id="10" name="Title 9">
            <a:extLst>
              <a:ext uri="{FF2B5EF4-FFF2-40B4-BE49-F238E27FC236}">
                <a16:creationId xmlns:a16="http://schemas.microsoft.com/office/drawing/2014/main" id="{65D5BFED-05E5-1124-07A9-87BC5EB9AA19}"/>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8A1079A8-592D-F166-581B-8B26BBB6192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dirty="0"/>
          </a:p>
        </p:txBody>
      </p:sp>
      <p:sp>
        <p:nvSpPr>
          <p:cNvPr id="3" name="Content Placeholder 2">
            <a:extLst>
              <a:ext uri="{FF2B5EF4-FFF2-40B4-BE49-F238E27FC236}">
                <a16:creationId xmlns:a16="http://schemas.microsoft.com/office/drawing/2014/main" id="{8D43C0B5-D9B6-AA15-E3EF-36671E63D3FC}"/>
              </a:ext>
            </a:extLst>
          </p:cNvPr>
          <p:cNvSpPr>
            <a:spLocks noGrp="1" noChangeArrowheads="1"/>
          </p:cNvSpPr>
          <p:nvPr>
            <p:ph sz="quarter" idx="13"/>
          </p:nvPr>
        </p:nvSpPr>
        <p:spPr bwMode="auto">
          <a:xfrm>
            <a:off x="387298" y="1001512"/>
            <a:ext cx="11417404" cy="1304808"/>
          </a:xfrm>
          <a:prstGeom prst="rect">
            <a:avLst/>
          </a:prstGeom>
        </p:spPr>
        <p:txBody>
          <a:bodyPr/>
          <a:lstStyle/>
          <a:p>
            <a:r>
              <a:rPr lang="en-US" sz="2000" dirty="0"/>
              <a:t>From the results screen of the Work search, users can </a:t>
            </a:r>
          </a:p>
          <a:p>
            <a:pPr lvl="1"/>
            <a:r>
              <a:rPr lang="en-US" sz="2000" dirty="0"/>
              <a:t>View instances from the Works by selecting the “Instances” quick link (Instances Indicator).</a:t>
            </a:r>
          </a:p>
          <a:p>
            <a:pPr lvl="1"/>
            <a:r>
              <a:rPr lang="en-US" sz="2000" dirty="0"/>
              <a:t>View  further details regarding the Work by selecting a record.</a:t>
            </a:r>
          </a:p>
        </p:txBody>
      </p:sp>
      <p:sp>
        <p:nvSpPr>
          <p:cNvPr id="14" name="TextBox 13">
            <a:extLst>
              <a:ext uri="{FF2B5EF4-FFF2-40B4-BE49-F238E27FC236}">
                <a16:creationId xmlns:a16="http://schemas.microsoft.com/office/drawing/2014/main" id="{56C4C79F-CCFF-0AB5-FA27-0DBDEECFEDD5}"/>
              </a:ext>
            </a:extLst>
          </p:cNvPr>
          <p:cNvSpPr txBox="1"/>
          <p:nvPr/>
        </p:nvSpPr>
        <p:spPr>
          <a:xfrm>
            <a:off x="5415280" y="5100320"/>
            <a:ext cx="2875280" cy="843280"/>
          </a:xfrm>
          <a:prstGeom prst="rect">
            <a:avLst/>
          </a:prstGeom>
          <a:solidFill>
            <a:srgbClr val="FFFF00"/>
          </a:solidFill>
          <a:ln>
            <a:solidFill>
              <a:schemeClr val="tx1"/>
            </a:solidFill>
          </a:ln>
        </p:spPr>
        <p:txBody>
          <a:bodyPr wrap="square" rtlCol="0">
            <a:noAutofit/>
          </a:bodyPr>
          <a:lstStyle/>
          <a:p>
            <a:pPr algn="l"/>
            <a:r>
              <a:rPr lang="en-US" sz="1400" dirty="0"/>
              <a:t>We will now click “Instances” to view the instances of the Work “History of Polish Libraries”</a:t>
            </a:r>
          </a:p>
        </p:txBody>
      </p:sp>
      <p:cxnSp>
        <p:nvCxnSpPr>
          <p:cNvPr id="16" name="Straight Arrow Connector 15">
            <a:extLst>
              <a:ext uri="{FF2B5EF4-FFF2-40B4-BE49-F238E27FC236}">
                <a16:creationId xmlns:a16="http://schemas.microsoft.com/office/drawing/2014/main" id="{99A90639-8F07-22E2-541E-6B2FED505869}"/>
              </a:ext>
            </a:extLst>
          </p:cNvPr>
          <p:cNvCxnSpPr/>
          <p:nvPr/>
        </p:nvCxnSpPr>
        <p:spPr>
          <a:xfrm flipV="1">
            <a:off x="8290560" y="4399280"/>
            <a:ext cx="650240" cy="7010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616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C113C-AC54-36FA-B78E-5C5C7937181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2474CA0-9E65-DA34-CCCE-0C71AA27E9A8}"/>
              </a:ext>
            </a:extLst>
          </p:cNvPr>
          <p:cNvPicPr>
            <a:picLocks noChangeAspect="1"/>
          </p:cNvPicPr>
          <p:nvPr/>
        </p:nvPicPr>
        <p:blipFill>
          <a:blip r:embed="rId2"/>
          <a:stretch>
            <a:fillRect/>
          </a:stretch>
        </p:blipFill>
        <p:spPr>
          <a:xfrm>
            <a:off x="1361440" y="1853432"/>
            <a:ext cx="9662160" cy="4494921"/>
          </a:xfrm>
          <a:prstGeom prst="rect">
            <a:avLst/>
          </a:prstGeom>
          <a:ln>
            <a:solidFill>
              <a:schemeClr val="tx1"/>
            </a:solidFill>
          </a:ln>
        </p:spPr>
      </p:pic>
      <p:sp>
        <p:nvSpPr>
          <p:cNvPr id="10" name="Title 9">
            <a:extLst>
              <a:ext uri="{FF2B5EF4-FFF2-40B4-BE49-F238E27FC236}">
                <a16:creationId xmlns:a16="http://schemas.microsoft.com/office/drawing/2014/main" id="{8C8A71BB-5CD0-C58B-9D19-9878F0A12E7F}"/>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423E28B6-C77D-208E-551B-48FA4DEB9CA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dirty="0"/>
          </a:p>
        </p:txBody>
      </p:sp>
      <p:sp>
        <p:nvSpPr>
          <p:cNvPr id="3" name="Content Placeholder 2">
            <a:extLst>
              <a:ext uri="{FF2B5EF4-FFF2-40B4-BE49-F238E27FC236}">
                <a16:creationId xmlns:a16="http://schemas.microsoft.com/office/drawing/2014/main" id="{DC2C07D8-609C-4803-A8CF-01C2F2CC0D6A}"/>
              </a:ext>
            </a:extLst>
          </p:cNvPr>
          <p:cNvSpPr>
            <a:spLocks noGrp="1" noChangeArrowheads="1"/>
          </p:cNvSpPr>
          <p:nvPr>
            <p:ph sz="quarter" idx="13"/>
          </p:nvPr>
        </p:nvSpPr>
        <p:spPr bwMode="auto">
          <a:xfrm>
            <a:off x="387298" y="1001512"/>
            <a:ext cx="11417404" cy="1304808"/>
          </a:xfrm>
          <a:prstGeom prst="rect">
            <a:avLst/>
          </a:prstGeom>
        </p:spPr>
        <p:txBody>
          <a:bodyPr/>
          <a:lstStyle/>
          <a:p>
            <a:r>
              <a:rPr lang="en-US" sz="2000" dirty="0"/>
              <a:t>We have clicked the “Instances” link and now we can see the Instances of the Work “History of Polish Libraries”</a:t>
            </a:r>
          </a:p>
        </p:txBody>
      </p:sp>
      <p:sp>
        <p:nvSpPr>
          <p:cNvPr id="5" name="Rectangle 4">
            <a:extLst>
              <a:ext uri="{FF2B5EF4-FFF2-40B4-BE49-F238E27FC236}">
                <a16:creationId xmlns:a16="http://schemas.microsoft.com/office/drawing/2014/main" id="{E943BDAE-6606-EA22-B2F9-91F89E608047}"/>
              </a:ext>
            </a:extLst>
          </p:cNvPr>
          <p:cNvSpPr/>
          <p:nvPr/>
        </p:nvSpPr>
        <p:spPr>
          <a:xfrm>
            <a:off x="5262880" y="3759200"/>
            <a:ext cx="83312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EBC9BA71-C45C-BE8E-C071-9B6174062CFB}"/>
              </a:ext>
            </a:extLst>
          </p:cNvPr>
          <p:cNvSpPr/>
          <p:nvPr/>
        </p:nvSpPr>
        <p:spPr>
          <a:xfrm>
            <a:off x="6563360" y="4622800"/>
            <a:ext cx="4460240" cy="172555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Rectangle 1">
            <a:extLst>
              <a:ext uri="{FF2B5EF4-FFF2-40B4-BE49-F238E27FC236}">
                <a16:creationId xmlns:a16="http://schemas.microsoft.com/office/drawing/2014/main" id="{EB9F46A6-A50B-D5BA-65F4-01F468C6589D}"/>
              </a:ext>
            </a:extLst>
          </p:cNvPr>
          <p:cNvSpPr/>
          <p:nvPr/>
        </p:nvSpPr>
        <p:spPr>
          <a:xfrm>
            <a:off x="1859280" y="2550160"/>
            <a:ext cx="1290320" cy="2235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283529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727C4-8EF9-AD02-3622-0494576C177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35733D4-94E6-1319-51BB-20A1BB5944BE}"/>
              </a:ext>
            </a:extLst>
          </p:cNvPr>
          <p:cNvPicPr>
            <a:picLocks noChangeAspect="1"/>
          </p:cNvPicPr>
          <p:nvPr/>
        </p:nvPicPr>
        <p:blipFill>
          <a:blip r:embed="rId2"/>
          <a:stretch>
            <a:fillRect/>
          </a:stretch>
        </p:blipFill>
        <p:spPr>
          <a:xfrm>
            <a:off x="0" y="2525700"/>
            <a:ext cx="12192000" cy="3603272"/>
          </a:xfrm>
          <a:prstGeom prst="rect">
            <a:avLst/>
          </a:prstGeom>
          <a:ln>
            <a:solidFill>
              <a:schemeClr val="tx1"/>
            </a:solidFill>
          </a:ln>
        </p:spPr>
      </p:pic>
      <p:sp>
        <p:nvSpPr>
          <p:cNvPr id="10" name="Title 9">
            <a:extLst>
              <a:ext uri="{FF2B5EF4-FFF2-40B4-BE49-F238E27FC236}">
                <a16:creationId xmlns:a16="http://schemas.microsoft.com/office/drawing/2014/main" id="{5CBE3EEA-B7B9-8C6B-73A5-7502B542C957}"/>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F814EDEE-C45C-A166-7FFE-C8372BB102A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dirty="0"/>
          </a:p>
        </p:txBody>
      </p:sp>
      <p:sp>
        <p:nvSpPr>
          <p:cNvPr id="3" name="Content Placeholder 2">
            <a:extLst>
              <a:ext uri="{FF2B5EF4-FFF2-40B4-BE49-F238E27FC236}">
                <a16:creationId xmlns:a16="http://schemas.microsoft.com/office/drawing/2014/main" id="{8795FE25-6C2D-6A3A-534A-0B74D90A0C2E}"/>
              </a:ext>
            </a:extLst>
          </p:cNvPr>
          <p:cNvSpPr>
            <a:spLocks noGrp="1" noChangeArrowheads="1"/>
          </p:cNvSpPr>
          <p:nvPr>
            <p:ph sz="quarter" idx="13"/>
          </p:nvPr>
        </p:nvSpPr>
        <p:spPr bwMode="auto">
          <a:xfrm>
            <a:off x="387298" y="1001512"/>
            <a:ext cx="11417404" cy="1304808"/>
          </a:xfrm>
          <a:prstGeom prst="rect">
            <a:avLst/>
          </a:prstGeom>
        </p:spPr>
        <p:txBody>
          <a:bodyPr/>
          <a:lstStyle/>
          <a:p>
            <a:r>
              <a:rPr lang="en-US" sz="2000" dirty="0"/>
              <a:t>From the results screen of the Work search, users can </a:t>
            </a:r>
          </a:p>
          <a:p>
            <a:pPr lvl="1"/>
            <a:r>
              <a:rPr lang="en-US" sz="2000" dirty="0"/>
              <a:t>View instances from the Works by selecting the Instances quick link (Instances Indicator).</a:t>
            </a:r>
          </a:p>
          <a:p>
            <a:pPr lvl="1"/>
            <a:r>
              <a:rPr lang="en-US" sz="2000" dirty="0"/>
              <a:t>View  further details regarding the Work by selecting a record.</a:t>
            </a:r>
          </a:p>
        </p:txBody>
      </p:sp>
      <p:sp>
        <p:nvSpPr>
          <p:cNvPr id="14" name="TextBox 13">
            <a:extLst>
              <a:ext uri="{FF2B5EF4-FFF2-40B4-BE49-F238E27FC236}">
                <a16:creationId xmlns:a16="http://schemas.microsoft.com/office/drawing/2014/main" id="{7780376F-9339-B33E-50F9-CE393F29BC6E}"/>
              </a:ext>
            </a:extLst>
          </p:cNvPr>
          <p:cNvSpPr txBox="1"/>
          <p:nvPr/>
        </p:nvSpPr>
        <p:spPr>
          <a:xfrm>
            <a:off x="5415280" y="5100320"/>
            <a:ext cx="2875280" cy="558800"/>
          </a:xfrm>
          <a:prstGeom prst="rect">
            <a:avLst/>
          </a:prstGeom>
          <a:solidFill>
            <a:srgbClr val="FFFF00"/>
          </a:solidFill>
          <a:ln>
            <a:solidFill>
              <a:schemeClr val="tx1"/>
            </a:solidFill>
          </a:ln>
        </p:spPr>
        <p:txBody>
          <a:bodyPr wrap="square" rtlCol="0">
            <a:noAutofit/>
          </a:bodyPr>
          <a:lstStyle/>
          <a:p>
            <a:r>
              <a:rPr lang="en-US" sz="1400" dirty="0"/>
              <a:t>We will now click the Work “History of Polish Libraries”</a:t>
            </a:r>
          </a:p>
        </p:txBody>
      </p:sp>
      <p:cxnSp>
        <p:nvCxnSpPr>
          <p:cNvPr id="16" name="Straight Arrow Connector 15">
            <a:extLst>
              <a:ext uri="{FF2B5EF4-FFF2-40B4-BE49-F238E27FC236}">
                <a16:creationId xmlns:a16="http://schemas.microsoft.com/office/drawing/2014/main" id="{10CD712F-56C7-2DE9-49CF-1B0CAF4BF17A}"/>
              </a:ext>
            </a:extLst>
          </p:cNvPr>
          <p:cNvCxnSpPr>
            <a:cxnSpLocks/>
          </p:cNvCxnSpPr>
          <p:nvPr/>
        </p:nvCxnSpPr>
        <p:spPr>
          <a:xfrm flipH="1">
            <a:off x="4287520" y="3982720"/>
            <a:ext cx="93472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7CAF832-9093-07F5-58D9-30ADCCF5708C}"/>
              </a:ext>
            </a:extLst>
          </p:cNvPr>
          <p:cNvCxnSpPr>
            <a:cxnSpLocks/>
          </p:cNvCxnSpPr>
          <p:nvPr/>
        </p:nvCxnSpPr>
        <p:spPr>
          <a:xfrm flipH="1" flipV="1">
            <a:off x="5222240" y="3982720"/>
            <a:ext cx="579120" cy="111760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641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9F0FA-2D6B-B404-8039-A7D26959810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5E76166-D046-86D3-CF46-C3B14B497F22}"/>
              </a:ext>
            </a:extLst>
          </p:cNvPr>
          <p:cNvPicPr>
            <a:picLocks noChangeAspect="1"/>
          </p:cNvPicPr>
          <p:nvPr/>
        </p:nvPicPr>
        <p:blipFill>
          <a:blip r:embed="rId2"/>
          <a:stretch>
            <a:fillRect/>
          </a:stretch>
        </p:blipFill>
        <p:spPr>
          <a:xfrm>
            <a:off x="-19510" y="1484923"/>
            <a:ext cx="12192000" cy="5079330"/>
          </a:xfrm>
          <a:prstGeom prst="rect">
            <a:avLst/>
          </a:prstGeom>
          <a:ln>
            <a:solidFill>
              <a:schemeClr val="tx1"/>
            </a:solidFill>
          </a:ln>
        </p:spPr>
      </p:pic>
      <p:sp>
        <p:nvSpPr>
          <p:cNvPr id="10" name="Title 9">
            <a:extLst>
              <a:ext uri="{FF2B5EF4-FFF2-40B4-BE49-F238E27FC236}">
                <a16:creationId xmlns:a16="http://schemas.microsoft.com/office/drawing/2014/main" id="{7D68B5B8-4986-DE4F-A6B5-FF19ED08F134}"/>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273C997B-BE1C-FC7A-3487-11A73DC5ED2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19</a:t>
            </a:fld>
            <a:endParaRPr lang="en-GB" dirty="0"/>
          </a:p>
        </p:txBody>
      </p:sp>
      <p:sp>
        <p:nvSpPr>
          <p:cNvPr id="3" name="Content Placeholder 2">
            <a:extLst>
              <a:ext uri="{FF2B5EF4-FFF2-40B4-BE49-F238E27FC236}">
                <a16:creationId xmlns:a16="http://schemas.microsoft.com/office/drawing/2014/main" id="{627188FD-ED3B-BA8D-9597-09E1EC831B20}"/>
              </a:ext>
            </a:extLst>
          </p:cNvPr>
          <p:cNvSpPr>
            <a:spLocks noGrp="1" noChangeArrowheads="1"/>
          </p:cNvSpPr>
          <p:nvPr>
            <p:ph sz="quarter" idx="13"/>
          </p:nvPr>
        </p:nvSpPr>
        <p:spPr bwMode="auto">
          <a:xfrm>
            <a:off x="387298" y="1001512"/>
            <a:ext cx="11417404" cy="1304808"/>
          </a:xfrm>
          <a:prstGeom prst="rect">
            <a:avLst/>
          </a:prstGeom>
        </p:spPr>
        <p:txBody>
          <a:bodyPr/>
          <a:lstStyle/>
          <a:p>
            <a:r>
              <a:rPr lang="en-US" sz="2000" dirty="0"/>
              <a:t>Now we can see the details of the Work “History of Polish Libraries”</a:t>
            </a:r>
          </a:p>
        </p:txBody>
      </p:sp>
      <p:sp>
        <p:nvSpPr>
          <p:cNvPr id="2" name="TextBox 1">
            <a:extLst>
              <a:ext uri="{FF2B5EF4-FFF2-40B4-BE49-F238E27FC236}">
                <a16:creationId xmlns:a16="http://schemas.microsoft.com/office/drawing/2014/main" id="{F523815E-DC67-C148-3DD1-1A8D8ABB19FF}"/>
              </a:ext>
            </a:extLst>
          </p:cNvPr>
          <p:cNvSpPr txBox="1"/>
          <p:nvPr/>
        </p:nvSpPr>
        <p:spPr>
          <a:xfrm>
            <a:off x="593114" y="3876485"/>
            <a:ext cx="3694406" cy="1126835"/>
          </a:xfrm>
          <a:prstGeom prst="rect">
            <a:avLst/>
          </a:prstGeom>
          <a:solidFill>
            <a:srgbClr val="FFFF00"/>
          </a:solidFill>
          <a:ln>
            <a:solidFill>
              <a:schemeClr val="tx1"/>
            </a:solidFill>
          </a:ln>
        </p:spPr>
        <p:txBody>
          <a:bodyPr wrap="square" rtlCol="0">
            <a:noAutofit/>
          </a:bodyPr>
          <a:lstStyle/>
          <a:p>
            <a:r>
              <a:rPr lang="en-US" sz="1400" dirty="0"/>
              <a:t>Previously, when we clicked the “Instances” link from the “Works” repository search results, we arrived at the same place.  However, we were already focused on the “Instances” section.</a:t>
            </a:r>
          </a:p>
        </p:txBody>
      </p:sp>
      <p:cxnSp>
        <p:nvCxnSpPr>
          <p:cNvPr id="4" name="Straight Arrow Connector 3">
            <a:extLst>
              <a:ext uri="{FF2B5EF4-FFF2-40B4-BE49-F238E27FC236}">
                <a16:creationId xmlns:a16="http://schemas.microsoft.com/office/drawing/2014/main" id="{C302CDC0-F4D3-7EEA-5832-17C3408DAC03}"/>
              </a:ext>
            </a:extLst>
          </p:cNvPr>
          <p:cNvCxnSpPr>
            <a:cxnSpLocks/>
          </p:cNvCxnSpPr>
          <p:nvPr/>
        </p:nvCxnSpPr>
        <p:spPr>
          <a:xfrm flipV="1">
            <a:off x="4287520" y="3301176"/>
            <a:ext cx="661210" cy="5753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253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2CF5D-E31B-4DDA-6EDC-6818B71875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938AD2-D678-91B5-1896-46A5F9D21BED}"/>
              </a:ext>
            </a:extLst>
          </p:cNvPr>
          <p:cNvSpPr>
            <a:spLocks noGrp="1"/>
          </p:cNvSpPr>
          <p:nvPr>
            <p:ph type="body" sz="quarter" idx="21"/>
          </p:nvPr>
        </p:nvSpPr>
        <p:spPr/>
        <p:txBody>
          <a:bodyPr/>
          <a:lstStyle/>
          <a:p>
            <a:r>
              <a:rPr lang="en-US" dirty="0"/>
              <a:t>Agenda</a:t>
            </a:r>
          </a:p>
        </p:txBody>
      </p:sp>
      <p:sp>
        <p:nvSpPr>
          <p:cNvPr id="3" name="Footer Placeholder 2">
            <a:extLst>
              <a:ext uri="{FF2B5EF4-FFF2-40B4-BE49-F238E27FC236}">
                <a16:creationId xmlns:a16="http://schemas.microsoft.com/office/drawing/2014/main" id="{EB282261-CCF5-9BAA-3D6B-86E9FEB47F45}"/>
              </a:ext>
            </a:extLst>
          </p:cNvPr>
          <p:cNvSpPr>
            <a:spLocks noGrp="1"/>
          </p:cNvSpPr>
          <p:nvPr>
            <p:ph type="ftr" sz="quarter" idx="3"/>
          </p:nvPr>
        </p:nvSpPr>
        <p:spPr/>
        <p:txBody>
          <a:bodyPr/>
          <a:lstStyle/>
          <a:p>
            <a:r>
              <a:rPr lang="en-US" dirty="0"/>
              <a:t>© 2026 Clarivate. All rights reserved.</a:t>
            </a:r>
            <a:endParaRPr lang="en-GB" dirty="0"/>
          </a:p>
        </p:txBody>
      </p:sp>
      <p:sp>
        <p:nvSpPr>
          <p:cNvPr id="4" name="Slide Number Placeholder 3">
            <a:extLst>
              <a:ext uri="{FF2B5EF4-FFF2-40B4-BE49-F238E27FC236}">
                <a16:creationId xmlns:a16="http://schemas.microsoft.com/office/drawing/2014/main" id="{6A482B42-C9D3-CD34-D9F0-B238FD041FDC}"/>
              </a:ext>
            </a:extLst>
          </p:cNvPr>
          <p:cNvSpPr>
            <a:spLocks noGrp="1"/>
          </p:cNvSpPr>
          <p:nvPr>
            <p:ph type="sldNum" sz="quarter" idx="4"/>
          </p:nvPr>
        </p:nvSpPr>
        <p:spPr/>
        <p:txBody>
          <a:bodyPr/>
          <a:lstStyle/>
          <a:p>
            <a:fld id="{F59CD943-D024-467A-B36E-F11E1285ED75}" type="slidenum">
              <a:rPr lang="en-GB" smtClean="0"/>
              <a:pPr/>
              <a:t>2</a:t>
            </a:fld>
            <a:endParaRPr lang="en-GB" dirty="0"/>
          </a:p>
        </p:txBody>
      </p:sp>
      <p:sp>
        <p:nvSpPr>
          <p:cNvPr id="5" name="Text Placeholder 66">
            <a:extLst>
              <a:ext uri="{FF2B5EF4-FFF2-40B4-BE49-F238E27FC236}">
                <a16:creationId xmlns:a16="http://schemas.microsoft.com/office/drawing/2014/main" id="{88D5DD4A-C2B6-0B3E-6237-A4AF4814C8B9}"/>
              </a:ext>
            </a:extLst>
          </p:cNvPr>
          <p:cNvSpPr txBox="1">
            <a:spLocks/>
          </p:cNvSpPr>
          <p:nvPr/>
        </p:nvSpPr>
        <p:spPr>
          <a:xfrm>
            <a:off x="4206240" y="834891"/>
            <a:ext cx="7914640" cy="5519609"/>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r>
              <a:rPr lang="en-US" sz="2000" dirty="0"/>
              <a:t>Introduction to this presentation</a:t>
            </a:r>
          </a:p>
          <a:p>
            <a:pPr lvl="1">
              <a:buFont typeface="Arial" panose="020B0604020202020204" pitchFamily="34" charset="0"/>
              <a:buChar char="•"/>
            </a:pPr>
            <a:r>
              <a:rPr lang="en-US" sz="2000" dirty="0"/>
              <a:t>Searching for and retrieving the Work</a:t>
            </a:r>
          </a:p>
          <a:p>
            <a:pPr lvl="1">
              <a:buFont typeface="Arial" panose="020B0604020202020204" pitchFamily="34" charset="0"/>
              <a:buChar char="•"/>
            </a:pPr>
            <a:r>
              <a:rPr lang="en-US" sz="2000" dirty="0"/>
              <a:t>Searching for and retrieving the Instance</a:t>
            </a:r>
          </a:p>
          <a:p>
            <a:pPr lvl="1">
              <a:buFont typeface="Arial" panose="020B0604020202020204" pitchFamily="34" charset="0"/>
              <a:buChar char="•"/>
            </a:pPr>
            <a:r>
              <a:rPr lang="en-US" sz="2000" dirty="0"/>
              <a:t>Viewing and editing the Work and Instance after retrieving</a:t>
            </a:r>
          </a:p>
          <a:p>
            <a:pPr lvl="1">
              <a:buFont typeface="Arial" panose="020B0604020202020204" pitchFamily="34" charset="0"/>
              <a:buChar char="•"/>
            </a:pPr>
            <a:r>
              <a:rPr lang="en-US" sz="2000" dirty="0"/>
              <a:t>The Tree, RDF/XML, and Table View modes</a:t>
            </a:r>
          </a:p>
          <a:p>
            <a:pPr lvl="1">
              <a:buFont typeface="Arial" panose="020B0604020202020204" pitchFamily="34" charset="0"/>
              <a:buChar char="•"/>
            </a:pPr>
            <a:endParaRPr lang="en-US" sz="2000" dirty="0"/>
          </a:p>
        </p:txBody>
      </p:sp>
    </p:spTree>
    <p:extLst>
      <p:ext uri="{BB962C8B-B14F-4D97-AF65-F5344CB8AC3E}">
        <p14:creationId xmlns:p14="http://schemas.microsoft.com/office/powerpoint/2010/main" val="678043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9E777-45E2-982D-E299-3D2B4C0382D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C4C8DC7-52BA-DE95-615A-3D78847FDAFC}"/>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62C46581-EBC9-006A-10A8-B759003B512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dirty="0"/>
          </a:p>
        </p:txBody>
      </p:sp>
      <p:sp>
        <p:nvSpPr>
          <p:cNvPr id="3" name="Content Placeholder 2">
            <a:extLst>
              <a:ext uri="{FF2B5EF4-FFF2-40B4-BE49-F238E27FC236}">
                <a16:creationId xmlns:a16="http://schemas.microsoft.com/office/drawing/2014/main" id="{B1E37626-8944-46CF-0E03-E06A3FE1023B}"/>
              </a:ext>
            </a:extLst>
          </p:cNvPr>
          <p:cNvSpPr>
            <a:spLocks noGrp="1" noChangeArrowheads="1"/>
          </p:cNvSpPr>
          <p:nvPr>
            <p:ph sz="quarter" idx="13"/>
          </p:nvPr>
        </p:nvSpPr>
        <p:spPr bwMode="auto">
          <a:xfrm>
            <a:off x="387298" y="1001512"/>
            <a:ext cx="11417404" cy="1436888"/>
          </a:xfrm>
          <a:prstGeom prst="rect">
            <a:avLst/>
          </a:prstGeom>
        </p:spPr>
        <p:txBody>
          <a:bodyPr/>
          <a:lstStyle/>
          <a:p>
            <a:r>
              <a:rPr lang="en-US" sz="2000" dirty="0"/>
              <a:t>The BIBFRAME work and instance record view within the persistent searches (All Titles and Works) are displayed by default in a tree view</a:t>
            </a:r>
          </a:p>
          <a:p>
            <a:r>
              <a:rPr lang="en-US" sz="2000" dirty="0"/>
              <a:t>This provides a view that is more focused on the content of the record and a less technical RDF/XML view.</a:t>
            </a:r>
          </a:p>
        </p:txBody>
      </p:sp>
    </p:spTree>
    <p:extLst>
      <p:ext uri="{BB962C8B-B14F-4D97-AF65-F5344CB8AC3E}">
        <p14:creationId xmlns:p14="http://schemas.microsoft.com/office/powerpoint/2010/main" val="3668983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6ABDD-EFAA-23FD-3F72-DA984121534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AEEC7A5-5739-96A6-8687-6F3565199C83}"/>
              </a:ext>
            </a:extLst>
          </p:cNvPr>
          <p:cNvPicPr>
            <a:picLocks noChangeAspect="1"/>
          </p:cNvPicPr>
          <p:nvPr/>
        </p:nvPicPr>
        <p:blipFill>
          <a:blip r:embed="rId2"/>
          <a:stretch>
            <a:fillRect/>
          </a:stretch>
        </p:blipFill>
        <p:spPr>
          <a:xfrm>
            <a:off x="2892090" y="1540895"/>
            <a:ext cx="6407819" cy="4864608"/>
          </a:xfrm>
          <a:prstGeom prst="rect">
            <a:avLst/>
          </a:prstGeom>
          <a:ln>
            <a:solidFill>
              <a:schemeClr val="tx1"/>
            </a:solidFill>
          </a:ln>
        </p:spPr>
      </p:pic>
      <p:sp>
        <p:nvSpPr>
          <p:cNvPr id="10" name="Title 9">
            <a:extLst>
              <a:ext uri="{FF2B5EF4-FFF2-40B4-BE49-F238E27FC236}">
                <a16:creationId xmlns:a16="http://schemas.microsoft.com/office/drawing/2014/main" id="{9A44C383-923B-D774-C81E-FA6CCC051E68}"/>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12F68D11-71DE-4BEE-0F76-AA9E2756230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21</a:t>
            </a:fld>
            <a:endParaRPr lang="en-GB" dirty="0"/>
          </a:p>
        </p:txBody>
      </p:sp>
      <p:sp>
        <p:nvSpPr>
          <p:cNvPr id="3" name="Content Placeholder 2">
            <a:extLst>
              <a:ext uri="{FF2B5EF4-FFF2-40B4-BE49-F238E27FC236}">
                <a16:creationId xmlns:a16="http://schemas.microsoft.com/office/drawing/2014/main" id="{152038ED-6A35-6120-76AE-CB35532FDE5A}"/>
              </a:ext>
            </a:extLst>
          </p:cNvPr>
          <p:cNvSpPr>
            <a:spLocks noGrp="1" noChangeArrowheads="1"/>
          </p:cNvSpPr>
          <p:nvPr>
            <p:ph sz="quarter" idx="13"/>
          </p:nvPr>
        </p:nvSpPr>
        <p:spPr bwMode="auto">
          <a:xfrm>
            <a:off x="387298" y="1001512"/>
            <a:ext cx="11417404" cy="522488"/>
          </a:xfrm>
          <a:prstGeom prst="rect">
            <a:avLst/>
          </a:prstGeom>
        </p:spPr>
        <p:txBody>
          <a:bodyPr/>
          <a:lstStyle/>
          <a:p>
            <a:r>
              <a:rPr lang="en-US" sz="2000" dirty="0"/>
              <a:t>The tree view of the Work record</a:t>
            </a:r>
          </a:p>
        </p:txBody>
      </p:sp>
      <p:sp>
        <p:nvSpPr>
          <p:cNvPr id="5" name="Rectangle 4">
            <a:extLst>
              <a:ext uri="{FF2B5EF4-FFF2-40B4-BE49-F238E27FC236}">
                <a16:creationId xmlns:a16="http://schemas.microsoft.com/office/drawing/2014/main" id="{8355E860-4DF0-022F-5905-135FB2338ECB}"/>
              </a:ext>
            </a:extLst>
          </p:cNvPr>
          <p:cNvSpPr/>
          <p:nvPr/>
        </p:nvSpPr>
        <p:spPr>
          <a:xfrm>
            <a:off x="3129280" y="2560320"/>
            <a:ext cx="75184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B4241BDA-6953-2918-485A-08E6F4C82325}"/>
              </a:ext>
            </a:extLst>
          </p:cNvPr>
          <p:cNvSpPr txBox="1"/>
          <p:nvPr/>
        </p:nvSpPr>
        <p:spPr>
          <a:xfrm>
            <a:off x="8107680" y="3429000"/>
            <a:ext cx="2987040" cy="1569720"/>
          </a:xfrm>
          <a:prstGeom prst="rect">
            <a:avLst/>
          </a:prstGeom>
          <a:solidFill>
            <a:srgbClr val="FFFF00"/>
          </a:solidFill>
          <a:ln>
            <a:solidFill>
              <a:schemeClr val="accent2"/>
            </a:solidFill>
          </a:ln>
        </p:spPr>
        <p:txBody>
          <a:bodyPr wrap="square" rtlCol="0">
            <a:noAutofit/>
          </a:bodyPr>
          <a:lstStyle/>
          <a:p>
            <a:pPr marL="285750" indent="-285750">
              <a:buFont typeface="Arial" panose="020B0604020202020204" pitchFamily="34" charset="0"/>
              <a:buChar char="•"/>
            </a:pPr>
            <a:r>
              <a:rPr lang="en-US" sz="1400" dirty="0"/>
              <a:t>This “Tree” format can also be viewed in a “RDF/XML” view as well as a “Table” view.  </a:t>
            </a:r>
          </a:p>
          <a:p>
            <a:pPr marL="285750" indent="-285750">
              <a:buFont typeface="Arial" panose="020B0604020202020204" pitchFamily="34" charset="0"/>
              <a:buChar char="•"/>
            </a:pPr>
            <a:r>
              <a:rPr lang="en-US" sz="1400" dirty="0"/>
              <a:t>This is described in detail in section “The Tree, RDF/XML, and Table View modes” in this presentation.</a:t>
            </a:r>
          </a:p>
        </p:txBody>
      </p:sp>
      <p:cxnSp>
        <p:nvCxnSpPr>
          <p:cNvPr id="11" name="Straight Arrow Connector 10">
            <a:extLst>
              <a:ext uri="{FF2B5EF4-FFF2-40B4-BE49-F238E27FC236}">
                <a16:creationId xmlns:a16="http://schemas.microsoft.com/office/drawing/2014/main" id="{B86CA4A8-B99C-054C-D6AE-011D95383538}"/>
              </a:ext>
            </a:extLst>
          </p:cNvPr>
          <p:cNvCxnSpPr/>
          <p:nvPr/>
        </p:nvCxnSpPr>
        <p:spPr>
          <a:xfrm flipH="1">
            <a:off x="5486400" y="2707640"/>
            <a:ext cx="318008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3A8844F-6328-02D4-0F90-DB7D20BB6F98}"/>
              </a:ext>
            </a:extLst>
          </p:cNvPr>
          <p:cNvCxnSpPr>
            <a:cxnSpLocks/>
          </p:cNvCxnSpPr>
          <p:nvPr/>
        </p:nvCxnSpPr>
        <p:spPr>
          <a:xfrm>
            <a:off x="8656320" y="2707640"/>
            <a:ext cx="10160" cy="72136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498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B4418-3F9D-683E-B5A9-348B4952620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B5B70BF-AA24-E896-23F7-B7CDD58D8CE6}"/>
              </a:ext>
            </a:extLst>
          </p:cNvPr>
          <p:cNvPicPr>
            <a:picLocks noChangeAspect="1"/>
          </p:cNvPicPr>
          <p:nvPr/>
        </p:nvPicPr>
        <p:blipFill>
          <a:blip r:embed="rId2"/>
          <a:stretch>
            <a:fillRect/>
          </a:stretch>
        </p:blipFill>
        <p:spPr>
          <a:xfrm>
            <a:off x="0" y="1515217"/>
            <a:ext cx="12192000" cy="3827565"/>
          </a:xfrm>
          <a:prstGeom prst="rect">
            <a:avLst/>
          </a:prstGeom>
          <a:ln>
            <a:solidFill>
              <a:schemeClr val="tx1"/>
            </a:solidFill>
          </a:ln>
        </p:spPr>
      </p:pic>
      <p:sp>
        <p:nvSpPr>
          <p:cNvPr id="10" name="Title 9">
            <a:extLst>
              <a:ext uri="{FF2B5EF4-FFF2-40B4-BE49-F238E27FC236}">
                <a16:creationId xmlns:a16="http://schemas.microsoft.com/office/drawing/2014/main" id="{233A4065-81EF-962B-803C-6227762069FC}"/>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CBEC204B-8AFE-497B-24DE-B482EE6DF6B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22</a:t>
            </a:fld>
            <a:endParaRPr lang="en-GB" dirty="0"/>
          </a:p>
        </p:txBody>
      </p:sp>
      <p:sp>
        <p:nvSpPr>
          <p:cNvPr id="3" name="Content Placeholder 2">
            <a:extLst>
              <a:ext uri="{FF2B5EF4-FFF2-40B4-BE49-F238E27FC236}">
                <a16:creationId xmlns:a16="http://schemas.microsoft.com/office/drawing/2014/main" id="{39DC30AA-2DD4-76A0-7A23-2F7D3CAD3FC7}"/>
              </a:ext>
            </a:extLst>
          </p:cNvPr>
          <p:cNvSpPr>
            <a:spLocks noGrp="1" noChangeArrowheads="1"/>
          </p:cNvSpPr>
          <p:nvPr>
            <p:ph sz="quarter" idx="13"/>
          </p:nvPr>
        </p:nvSpPr>
        <p:spPr bwMode="auto">
          <a:xfrm>
            <a:off x="387298" y="1001512"/>
            <a:ext cx="11417404" cy="522488"/>
          </a:xfrm>
          <a:prstGeom prst="rect">
            <a:avLst/>
          </a:prstGeom>
        </p:spPr>
        <p:txBody>
          <a:bodyPr/>
          <a:lstStyle/>
          <a:p>
            <a:r>
              <a:rPr lang="en-US" sz="2000" dirty="0"/>
              <a:t>Note that it is also possible to view the Work record from the Instance</a:t>
            </a:r>
          </a:p>
        </p:txBody>
      </p:sp>
      <p:sp>
        <p:nvSpPr>
          <p:cNvPr id="5" name="Rectangle 4">
            <a:extLst>
              <a:ext uri="{FF2B5EF4-FFF2-40B4-BE49-F238E27FC236}">
                <a16:creationId xmlns:a16="http://schemas.microsoft.com/office/drawing/2014/main" id="{010AE1C7-D604-264D-81BF-A6E165C88A0A}"/>
              </a:ext>
            </a:extLst>
          </p:cNvPr>
          <p:cNvSpPr/>
          <p:nvPr/>
        </p:nvSpPr>
        <p:spPr>
          <a:xfrm>
            <a:off x="111760" y="2824480"/>
            <a:ext cx="1127760" cy="3962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82D0EE48-1D41-4B87-2741-AE7E5B46EF33}"/>
              </a:ext>
            </a:extLst>
          </p:cNvPr>
          <p:cNvSpPr/>
          <p:nvPr/>
        </p:nvSpPr>
        <p:spPr>
          <a:xfrm>
            <a:off x="10972800" y="5029200"/>
            <a:ext cx="706492" cy="31358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TextBox 7">
            <a:extLst>
              <a:ext uri="{FF2B5EF4-FFF2-40B4-BE49-F238E27FC236}">
                <a16:creationId xmlns:a16="http://schemas.microsoft.com/office/drawing/2014/main" id="{89ED88CC-ED44-AE6E-1363-ACEEFC63A7FF}"/>
              </a:ext>
            </a:extLst>
          </p:cNvPr>
          <p:cNvSpPr txBox="1"/>
          <p:nvPr/>
        </p:nvSpPr>
        <p:spPr>
          <a:xfrm>
            <a:off x="6898640" y="4236720"/>
            <a:ext cx="2326640" cy="522488"/>
          </a:xfrm>
          <a:prstGeom prst="rect">
            <a:avLst/>
          </a:prstGeom>
          <a:solidFill>
            <a:srgbClr val="FFFF00"/>
          </a:solidFill>
          <a:ln>
            <a:solidFill>
              <a:schemeClr val="tx1"/>
            </a:solidFill>
          </a:ln>
        </p:spPr>
        <p:txBody>
          <a:bodyPr wrap="square" rtlCol="0">
            <a:noAutofit/>
          </a:bodyPr>
          <a:lstStyle/>
          <a:p>
            <a:pPr algn="l"/>
            <a:r>
              <a:rPr lang="en-US" sz="1400" dirty="0"/>
              <a:t>From the Instance we will now click “View Work”</a:t>
            </a:r>
          </a:p>
        </p:txBody>
      </p:sp>
      <p:cxnSp>
        <p:nvCxnSpPr>
          <p:cNvPr id="12" name="Straight Arrow Connector 11">
            <a:extLst>
              <a:ext uri="{FF2B5EF4-FFF2-40B4-BE49-F238E27FC236}">
                <a16:creationId xmlns:a16="http://schemas.microsoft.com/office/drawing/2014/main" id="{D73DAB89-6901-D25D-6CAD-9FB59E0355F6}"/>
              </a:ext>
            </a:extLst>
          </p:cNvPr>
          <p:cNvCxnSpPr>
            <a:cxnSpLocks/>
            <a:stCxn id="8" idx="3"/>
          </p:cNvCxnSpPr>
          <p:nvPr/>
        </p:nvCxnSpPr>
        <p:spPr>
          <a:xfrm>
            <a:off x="9225280" y="4497964"/>
            <a:ext cx="1645920" cy="5312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281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EB5EB-B724-D092-E16D-FC64241755D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9693811-1CFC-6BD3-7511-985C5DDA3C8D}"/>
              </a:ext>
            </a:extLst>
          </p:cNvPr>
          <p:cNvPicPr>
            <a:picLocks noChangeAspect="1"/>
          </p:cNvPicPr>
          <p:nvPr/>
        </p:nvPicPr>
        <p:blipFill>
          <a:blip r:embed="rId2"/>
          <a:stretch>
            <a:fillRect/>
          </a:stretch>
        </p:blipFill>
        <p:spPr>
          <a:xfrm>
            <a:off x="0" y="1583700"/>
            <a:ext cx="12192000" cy="4991079"/>
          </a:xfrm>
          <a:prstGeom prst="rect">
            <a:avLst/>
          </a:prstGeom>
          <a:ln>
            <a:solidFill>
              <a:schemeClr val="tx1"/>
            </a:solidFill>
          </a:ln>
        </p:spPr>
      </p:pic>
      <p:sp>
        <p:nvSpPr>
          <p:cNvPr id="10" name="Title 9">
            <a:extLst>
              <a:ext uri="{FF2B5EF4-FFF2-40B4-BE49-F238E27FC236}">
                <a16:creationId xmlns:a16="http://schemas.microsoft.com/office/drawing/2014/main" id="{FA61424E-83CF-7CB2-AA5A-B85B3620C013}"/>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6C1A792C-F817-44C1-107B-A789DED4788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23</a:t>
            </a:fld>
            <a:endParaRPr lang="en-GB" dirty="0"/>
          </a:p>
        </p:txBody>
      </p:sp>
      <p:sp>
        <p:nvSpPr>
          <p:cNvPr id="3" name="Content Placeholder 2">
            <a:extLst>
              <a:ext uri="{FF2B5EF4-FFF2-40B4-BE49-F238E27FC236}">
                <a16:creationId xmlns:a16="http://schemas.microsoft.com/office/drawing/2014/main" id="{B89C404F-BCBB-390B-9101-D4BE30D20DF6}"/>
              </a:ext>
            </a:extLst>
          </p:cNvPr>
          <p:cNvSpPr>
            <a:spLocks noGrp="1" noChangeArrowheads="1"/>
          </p:cNvSpPr>
          <p:nvPr>
            <p:ph sz="quarter" idx="13"/>
          </p:nvPr>
        </p:nvSpPr>
        <p:spPr bwMode="auto">
          <a:xfrm>
            <a:off x="387298" y="1001512"/>
            <a:ext cx="11417404" cy="522488"/>
          </a:xfrm>
          <a:prstGeom prst="rect">
            <a:avLst/>
          </a:prstGeom>
        </p:spPr>
        <p:txBody>
          <a:bodyPr/>
          <a:lstStyle/>
          <a:p>
            <a:r>
              <a:rPr lang="en-US" sz="2000" dirty="0"/>
              <a:t>After clicking “View Work” from the Instance, the Work opens in a sliding panel.</a:t>
            </a:r>
          </a:p>
        </p:txBody>
      </p:sp>
      <p:sp>
        <p:nvSpPr>
          <p:cNvPr id="7" name="Rectangle 6">
            <a:extLst>
              <a:ext uri="{FF2B5EF4-FFF2-40B4-BE49-F238E27FC236}">
                <a16:creationId xmlns:a16="http://schemas.microsoft.com/office/drawing/2014/main" id="{B3D9EFB9-01D3-6996-FED9-3DA20FF33ABF}"/>
              </a:ext>
            </a:extLst>
          </p:cNvPr>
          <p:cNvSpPr/>
          <p:nvPr/>
        </p:nvSpPr>
        <p:spPr>
          <a:xfrm>
            <a:off x="3281680" y="1826597"/>
            <a:ext cx="8798560" cy="474818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356880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Searching for and retrieving the Instance</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24</a:t>
            </a:fld>
            <a:endParaRPr lang="en-GB" dirty="0"/>
          </a:p>
        </p:txBody>
      </p:sp>
    </p:spTree>
    <p:extLst>
      <p:ext uri="{BB962C8B-B14F-4D97-AF65-F5344CB8AC3E}">
        <p14:creationId xmlns:p14="http://schemas.microsoft.com/office/powerpoint/2010/main" val="514285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72FE0-9316-73BD-52DC-0606D7577C6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0D45119-D5B6-2AA0-5470-F7BD6C74C424}"/>
              </a:ext>
            </a:extLst>
          </p:cNvPr>
          <p:cNvSpPr>
            <a:spLocks noGrp="1"/>
          </p:cNvSpPr>
          <p:nvPr>
            <p:ph type="title"/>
          </p:nvPr>
        </p:nvSpPr>
        <p:spPr/>
        <p:txBody>
          <a:bodyPr/>
          <a:lstStyle/>
          <a:p>
            <a:r>
              <a:rPr lang="en-US" dirty="0"/>
              <a:t>Searching for and retrieving the Instance</a:t>
            </a:r>
            <a:endParaRPr lang="en-NL" dirty="0"/>
          </a:p>
        </p:txBody>
      </p:sp>
      <p:sp>
        <p:nvSpPr>
          <p:cNvPr id="9" name="Slide Number Placeholder 5">
            <a:extLst>
              <a:ext uri="{FF2B5EF4-FFF2-40B4-BE49-F238E27FC236}">
                <a16:creationId xmlns:a16="http://schemas.microsoft.com/office/drawing/2014/main" id="{5EDACA60-6344-3234-B543-B90D5B97C4C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25</a:t>
            </a:fld>
            <a:endParaRPr lang="en-GB" dirty="0"/>
          </a:p>
        </p:txBody>
      </p:sp>
      <p:sp>
        <p:nvSpPr>
          <p:cNvPr id="3" name="Content Placeholder 2">
            <a:extLst>
              <a:ext uri="{FF2B5EF4-FFF2-40B4-BE49-F238E27FC236}">
                <a16:creationId xmlns:a16="http://schemas.microsoft.com/office/drawing/2014/main" id="{5167AF27-6320-5A80-820B-862E882ADAE0}"/>
              </a:ext>
            </a:extLst>
          </p:cNvPr>
          <p:cNvSpPr>
            <a:spLocks noGrp="1" noChangeArrowheads="1"/>
          </p:cNvSpPr>
          <p:nvPr>
            <p:ph sz="quarter" idx="13"/>
          </p:nvPr>
        </p:nvSpPr>
        <p:spPr bwMode="auto">
          <a:xfrm>
            <a:off x="387298" y="1001512"/>
            <a:ext cx="11417404" cy="2950728"/>
          </a:xfrm>
          <a:prstGeom prst="rect">
            <a:avLst/>
          </a:prstGeom>
        </p:spPr>
        <p:txBody>
          <a:bodyPr/>
          <a:lstStyle/>
          <a:p>
            <a:r>
              <a:rPr lang="en-US" altLang="en-US" sz="2000" dirty="0"/>
              <a:t>BIBFRAME Instances can be retrieved via an “All Titles” search.</a:t>
            </a:r>
          </a:p>
          <a:p>
            <a:r>
              <a:rPr lang="en-US" altLang="en-US" sz="2000" dirty="0"/>
              <a:t>See:</a:t>
            </a:r>
          </a:p>
          <a:p>
            <a:pPr lvl="1"/>
            <a:r>
              <a:rPr lang="en-US" sz="2000" dirty="0">
                <a:hlinkClick r:id="rId2"/>
              </a:rPr>
              <a:t>BIBFRAME Bibliographic All Titles Search</a:t>
            </a:r>
            <a:endParaRPr lang="en-US" sz="2000" dirty="0"/>
          </a:p>
          <a:p>
            <a:pPr lvl="1"/>
            <a:r>
              <a:rPr lang="en-US" sz="2000" dirty="0">
                <a:hlinkClick r:id="rId3"/>
              </a:rPr>
              <a:t>BIBFRAME Keyword Search Indexes</a:t>
            </a:r>
            <a:endParaRPr lang="en-US" sz="2000" dirty="0"/>
          </a:p>
          <a:p>
            <a:endParaRPr lang="en-US" altLang="en-US" sz="2000" dirty="0"/>
          </a:p>
        </p:txBody>
      </p:sp>
      <p:graphicFrame>
        <p:nvGraphicFramePr>
          <p:cNvPr id="6" name="Table 5">
            <a:extLst>
              <a:ext uri="{FF2B5EF4-FFF2-40B4-BE49-F238E27FC236}">
                <a16:creationId xmlns:a16="http://schemas.microsoft.com/office/drawing/2014/main" id="{73B42AC7-2999-35EC-2EB0-88C7181F9907}"/>
              </a:ext>
            </a:extLst>
          </p:cNvPr>
          <p:cNvGraphicFramePr>
            <a:graphicFrameLocks noGrp="1"/>
          </p:cNvGraphicFramePr>
          <p:nvPr/>
        </p:nvGraphicFramePr>
        <p:xfrm>
          <a:off x="838200" y="3818414"/>
          <a:ext cx="10515600" cy="365760"/>
        </p:xfrm>
        <a:graphic>
          <a:graphicData uri="http://schemas.openxmlformats.org/drawingml/2006/table">
            <a:tbl>
              <a:tblPr/>
              <a:tblGrid>
                <a:gridCol w="10515600">
                  <a:extLst>
                    <a:ext uri="{9D8B030D-6E8A-4147-A177-3AD203B41FA5}">
                      <a16:colId xmlns:a16="http://schemas.microsoft.com/office/drawing/2014/main" val="3709816891"/>
                    </a:ext>
                  </a:extLst>
                </a:gridCol>
              </a:tblGrid>
              <a:tr h="0">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3654945596"/>
                  </a:ext>
                </a:extLst>
              </a:tr>
            </a:tbl>
          </a:graphicData>
        </a:graphic>
      </p:graphicFrame>
    </p:spTree>
    <p:extLst>
      <p:ext uri="{BB962C8B-B14F-4D97-AF65-F5344CB8AC3E}">
        <p14:creationId xmlns:p14="http://schemas.microsoft.com/office/powerpoint/2010/main" val="176644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8DBB5-0DB7-ED61-2A6E-2CFB0A77264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FCA2804-CFE5-4E1C-8980-B4DEDB50FFE3}"/>
              </a:ext>
            </a:extLst>
          </p:cNvPr>
          <p:cNvSpPr>
            <a:spLocks noGrp="1"/>
          </p:cNvSpPr>
          <p:nvPr>
            <p:ph type="title"/>
          </p:nvPr>
        </p:nvSpPr>
        <p:spPr/>
        <p:txBody>
          <a:bodyPr/>
          <a:lstStyle/>
          <a:p>
            <a:r>
              <a:rPr lang="en-US" dirty="0"/>
              <a:t>Searching for and retrieving the Instance</a:t>
            </a:r>
            <a:endParaRPr lang="en-NL" dirty="0"/>
          </a:p>
        </p:txBody>
      </p:sp>
      <p:sp>
        <p:nvSpPr>
          <p:cNvPr id="9" name="Slide Number Placeholder 5">
            <a:extLst>
              <a:ext uri="{FF2B5EF4-FFF2-40B4-BE49-F238E27FC236}">
                <a16:creationId xmlns:a16="http://schemas.microsoft.com/office/drawing/2014/main" id="{CA03320A-20C2-DB0E-5AED-07CFC81B67A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26</a:t>
            </a:fld>
            <a:endParaRPr lang="en-GB" dirty="0"/>
          </a:p>
        </p:txBody>
      </p:sp>
      <p:sp>
        <p:nvSpPr>
          <p:cNvPr id="3" name="Content Placeholder 2">
            <a:extLst>
              <a:ext uri="{FF2B5EF4-FFF2-40B4-BE49-F238E27FC236}">
                <a16:creationId xmlns:a16="http://schemas.microsoft.com/office/drawing/2014/main" id="{1F29DF9D-CB84-5F01-A746-54712ADB4DF7}"/>
              </a:ext>
            </a:extLst>
          </p:cNvPr>
          <p:cNvSpPr>
            <a:spLocks noGrp="1" noChangeArrowheads="1"/>
          </p:cNvSpPr>
          <p:nvPr>
            <p:ph sz="quarter" idx="13"/>
          </p:nvPr>
        </p:nvSpPr>
        <p:spPr bwMode="auto">
          <a:xfrm>
            <a:off x="387298" y="1001512"/>
            <a:ext cx="11417404" cy="519774"/>
          </a:xfrm>
          <a:prstGeom prst="rect">
            <a:avLst/>
          </a:prstGeom>
        </p:spPr>
        <p:txBody>
          <a:bodyPr/>
          <a:lstStyle/>
          <a:p>
            <a:r>
              <a:rPr lang="en-US" altLang="en-US" sz="2200" dirty="0"/>
              <a:t>One option is to perform a search and then facet by Record Format LC BF INSTANCE </a:t>
            </a:r>
          </a:p>
        </p:txBody>
      </p:sp>
      <p:graphicFrame>
        <p:nvGraphicFramePr>
          <p:cNvPr id="6" name="Table 5">
            <a:extLst>
              <a:ext uri="{FF2B5EF4-FFF2-40B4-BE49-F238E27FC236}">
                <a16:creationId xmlns:a16="http://schemas.microsoft.com/office/drawing/2014/main" id="{A0E761E3-9A0E-1BB2-8BDD-CE7BEC0A6886}"/>
              </a:ext>
            </a:extLst>
          </p:cNvPr>
          <p:cNvGraphicFramePr>
            <a:graphicFrameLocks noGrp="1"/>
          </p:cNvGraphicFramePr>
          <p:nvPr>
            <p:extLst>
              <p:ext uri="{D42A27DB-BD31-4B8C-83A1-F6EECF244321}">
                <p14:modId xmlns:p14="http://schemas.microsoft.com/office/powerpoint/2010/main" val="2273728264"/>
              </p:ext>
            </p:extLst>
          </p:nvPr>
        </p:nvGraphicFramePr>
        <p:xfrm>
          <a:off x="838200" y="3818414"/>
          <a:ext cx="10515600" cy="365760"/>
        </p:xfrm>
        <a:graphic>
          <a:graphicData uri="http://schemas.openxmlformats.org/drawingml/2006/table">
            <a:tbl>
              <a:tblPr/>
              <a:tblGrid>
                <a:gridCol w="10515600">
                  <a:extLst>
                    <a:ext uri="{9D8B030D-6E8A-4147-A177-3AD203B41FA5}">
                      <a16:colId xmlns:a16="http://schemas.microsoft.com/office/drawing/2014/main" val="3709816891"/>
                    </a:ext>
                  </a:extLst>
                </a:gridCol>
              </a:tblGrid>
              <a:tr h="0">
                <a:tc>
                  <a:txBody>
                    <a:bodyPr/>
                    <a:lstStyle/>
                    <a:p>
                      <a:pPr>
                        <a:buNone/>
                      </a:pPr>
                      <a:endParaRPr lang="en-US" sz="1800" kern="1200" dirty="0">
                        <a:solidFill>
                          <a:schemeClr val="tx1"/>
                        </a:solidFill>
                        <a:latin typeface="+mn-lt"/>
                        <a:ea typeface="+mn-ea"/>
                        <a:cs typeface="+mn-cs"/>
                      </a:endParaRPr>
                    </a:p>
                  </a:txBody>
                  <a:tcPr anchor="ctr">
                    <a:lnL>
                      <a:noFill/>
                    </a:lnL>
                    <a:lnR>
                      <a:noFill/>
                    </a:lnR>
                    <a:lnT>
                      <a:noFill/>
                    </a:lnT>
                    <a:lnB>
                      <a:noFill/>
                    </a:lnB>
                    <a:noFill/>
                  </a:tcPr>
                </a:tc>
                <a:extLst>
                  <a:ext uri="{0D108BD9-81ED-4DB2-BD59-A6C34878D82A}">
                    <a16:rowId xmlns:a16="http://schemas.microsoft.com/office/drawing/2014/main" val="3654945596"/>
                  </a:ext>
                </a:extLst>
              </a:tr>
            </a:tbl>
          </a:graphicData>
        </a:graphic>
      </p:graphicFrame>
      <p:pic>
        <p:nvPicPr>
          <p:cNvPr id="5" name="Picture 4">
            <a:extLst>
              <a:ext uri="{FF2B5EF4-FFF2-40B4-BE49-F238E27FC236}">
                <a16:creationId xmlns:a16="http://schemas.microsoft.com/office/drawing/2014/main" id="{78ED544B-C0AE-9B3F-1C1C-46C0D52662D8}"/>
              </a:ext>
            </a:extLst>
          </p:cNvPr>
          <p:cNvPicPr>
            <a:picLocks noChangeAspect="1"/>
          </p:cNvPicPr>
          <p:nvPr/>
        </p:nvPicPr>
        <p:blipFill>
          <a:blip r:embed="rId2"/>
          <a:stretch>
            <a:fillRect/>
          </a:stretch>
        </p:blipFill>
        <p:spPr>
          <a:xfrm>
            <a:off x="0" y="1662690"/>
            <a:ext cx="12192000" cy="5042967"/>
          </a:xfrm>
          <a:prstGeom prst="rect">
            <a:avLst/>
          </a:prstGeom>
          <a:ln>
            <a:solidFill>
              <a:schemeClr val="tx1"/>
            </a:solidFill>
          </a:ln>
        </p:spPr>
      </p:pic>
      <p:sp>
        <p:nvSpPr>
          <p:cNvPr id="7" name="Rectangle 6">
            <a:extLst>
              <a:ext uri="{FF2B5EF4-FFF2-40B4-BE49-F238E27FC236}">
                <a16:creationId xmlns:a16="http://schemas.microsoft.com/office/drawing/2014/main" id="{E606AC8C-DDC2-406A-F4E1-57CCE8FBAEBF}"/>
              </a:ext>
            </a:extLst>
          </p:cNvPr>
          <p:cNvSpPr/>
          <p:nvPr/>
        </p:nvSpPr>
        <p:spPr>
          <a:xfrm>
            <a:off x="387298" y="5090160"/>
            <a:ext cx="1329742" cy="5689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1FCB4470-40AB-1FFE-D14A-C6D7C4EA383C}"/>
              </a:ext>
            </a:extLst>
          </p:cNvPr>
          <p:cNvSpPr/>
          <p:nvPr/>
        </p:nvSpPr>
        <p:spPr>
          <a:xfrm>
            <a:off x="731520" y="1662690"/>
            <a:ext cx="2357120" cy="3657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207350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3625A-07FE-39F0-15B4-3F6BDFD5CEF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B6B0D8C-03D7-C777-BD03-4CBD12359CEA}"/>
              </a:ext>
            </a:extLst>
          </p:cNvPr>
          <p:cNvPicPr>
            <a:picLocks noChangeAspect="1"/>
          </p:cNvPicPr>
          <p:nvPr/>
        </p:nvPicPr>
        <p:blipFill>
          <a:blip r:embed="rId2"/>
          <a:stretch>
            <a:fillRect/>
          </a:stretch>
        </p:blipFill>
        <p:spPr>
          <a:xfrm>
            <a:off x="0" y="2270693"/>
            <a:ext cx="12192000" cy="4185610"/>
          </a:xfrm>
          <a:prstGeom prst="rect">
            <a:avLst/>
          </a:prstGeom>
          <a:ln>
            <a:solidFill>
              <a:schemeClr val="tx1"/>
            </a:solidFill>
          </a:ln>
        </p:spPr>
      </p:pic>
      <p:sp>
        <p:nvSpPr>
          <p:cNvPr id="10" name="Title 9">
            <a:extLst>
              <a:ext uri="{FF2B5EF4-FFF2-40B4-BE49-F238E27FC236}">
                <a16:creationId xmlns:a16="http://schemas.microsoft.com/office/drawing/2014/main" id="{5F40B4BE-9CA2-1BA6-F103-1F39D0EFB8DB}"/>
              </a:ext>
            </a:extLst>
          </p:cNvPr>
          <p:cNvSpPr>
            <a:spLocks noGrp="1"/>
          </p:cNvSpPr>
          <p:nvPr>
            <p:ph type="title"/>
          </p:nvPr>
        </p:nvSpPr>
        <p:spPr/>
        <p:txBody>
          <a:bodyPr/>
          <a:lstStyle/>
          <a:p>
            <a:r>
              <a:rPr lang="en-US" dirty="0"/>
              <a:t>Searching for and retrieving the Instance</a:t>
            </a:r>
            <a:endParaRPr lang="en-NL" dirty="0"/>
          </a:p>
        </p:txBody>
      </p:sp>
      <p:sp>
        <p:nvSpPr>
          <p:cNvPr id="9" name="Slide Number Placeholder 5">
            <a:extLst>
              <a:ext uri="{FF2B5EF4-FFF2-40B4-BE49-F238E27FC236}">
                <a16:creationId xmlns:a16="http://schemas.microsoft.com/office/drawing/2014/main" id="{E839ACA6-869D-F786-362C-081E1155EB3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27</a:t>
            </a:fld>
            <a:endParaRPr lang="en-GB" dirty="0"/>
          </a:p>
        </p:txBody>
      </p:sp>
      <p:sp>
        <p:nvSpPr>
          <p:cNvPr id="3" name="Content Placeholder 2">
            <a:extLst>
              <a:ext uri="{FF2B5EF4-FFF2-40B4-BE49-F238E27FC236}">
                <a16:creationId xmlns:a16="http://schemas.microsoft.com/office/drawing/2014/main" id="{E46866FC-1E41-0558-BA13-928376F98195}"/>
              </a:ext>
            </a:extLst>
          </p:cNvPr>
          <p:cNvSpPr>
            <a:spLocks noGrp="1" noChangeArrowheads="1"/>
          </p:cNvSpPr>
          <p:nvPr>
            <p:ph sz="quarter" idx="13"/>
          </p:nvPr>
        </p:nvSpPr>
        <p:spPr bwMode="auto">
          <a:xfrm>
            <a:off x="387298" y="1001511"/>
            <a:ext cx="11417404" cy="893073"/>
          </a:xfrm>
          <a:prstGeom prst="rect">
            <a:avLst/>
          </a:prstGeom>
        </p:spPr>
        <p:txBody>
          <a:bodyPr/>
          <a:lstStyle/>
          <a:p>
            <a:r>
              <a:rPr lang="en-US" altLang="en-US" sz="2200" dirty="0"/>
              <a:t>First, we searched All Titles for “Subjects (LC)” with words “women executives”.</a:t>
            </a:r>
          </a:p>
          <a:p>
            <a:r>
              <a:rPr lang="en-US" altLang="en-US" sz="2200" dirty="0"/>
              <a:t>Then, we faceted by Record Format = LC BF INSTANCE </a:t>
            </a:r>
          </a:p>
        </p:txBody>
      </p:sp>
      <p:graphicFrame>
        <p:nvGraphicFramePr>
          <p:cNvPr id="6" name="Table 5">
            <a:extLst>
              <a:ext uri="{FF2B5EF4-FFF2-40B4-BE49-F238E27FC236}">
                <a16:creationId xmlns:a16="http://schemas.microsoft.com/office/drawing/2014/main" id="{1CD463FB-990D-CF81-B3D5-3528B3D20A83}"/>
              </a:ext>
            </a:extLst>
          </p:cNvPr>
          <p:cNvGraphicFramePr>
            <a:graphicFrameLocks noGrp="1"/>
          </p:cNvGraphicFramePr>
          <p:nvPr/>
        </p:nvGraphicFramePr>
        <p:xfrm>
          <a:off x="838200" y="3818414"/>
          <a:ext cx="10515600" cy="365760"/>
        </p:xfrm>
        <a:graphic>
          <a:graphicData uri="http://schemas.openxmlformats.org/drawingml/2006/table">
            <a:tbl>
              <a:tblPr/>
              <a:tblGrid>
                <a:gridCol w="10515600">
                  <a:extLst>
                    <a:ext uri="{9D8B030D-6E8A-4147-A177-3AD203B41FA5}">
                      <a16:colId xmlns:a16="http://schemas.microsoft.com/office/drawing/2014/main" val="3709816891"/>
                    </a:ext>
                  </a:extLst>
                </a:gridCol>
              </a:tblGrid>
              <a:tr h="0">
                <a:tc>
                  <a:txBody>
                    <a:bodyPr/>
                    <a:lstStyle/>
                    <a:p>
                      <a:pPr>
                        <a:buNone/>
                      </a:pPr>
                      <a:endParaRPr lang="en-US" sz="1800" kern="1200" dirty="0">
                        <a:solidFill>
                          <a:schemeClr val="tx1"/>
                        </a:solidFill>
                        <a:latin typeface="+mn-lt"/>
                        <a:ea typeface="+mn-ea"/>
                        <a:cs typeface="+mn-cs"/>
                      </a:endParaRPr>
                    </a:p>
                  </a:txBody>
                  <a:tcPr anchor="ctr">
                    <a:lnL>
                      <a:noFill/>
                    </a:lnL>
                    <a:lnR>
                      <a:noFill/>
                    </a:lnR>
                    <a:lnT>
                      <a:noFill/>
                    </a:lnT>
                    <a:lnB>
                      <a:noFill/>
                    </a:lnB>
                    <a:noFill/>
                  </a:tcPr>
                </a:tc>
                <a:extLst>
                  <a:ext uri="{0D108BD9-81ED-4DB2-BD59-A6C34878D82A}">
                    <a16:rowId xmlns:a16="http://schemas.microsoft.com/office/drawing/2014/main" val="3654945596"/>
                  </a:ext>
                </a:extLst>
              </a:tr>
            </a:tbl>
          </a:graphicData>
        </a:graphic>
      </p:graphicFrame>
      <p:sp>
        <p:nvSpPr>
          <p:cNvPr id="7" name="Rectangle 6">
            <a:extLst>
              <a:ext uri="{FF2B5EF4-FFF2-40B4-BE49-F238E27FC236}">
                <a16:creationId xmlns:a16="http://schemas.microsoft.com/office/drawing/2014/main" id="{432060A4-6705-3D4B-BBD0-577285602D64}"/>
              </a:ext>
            </a:extLst>
          </p:cNvPr>
          <p:cNvSpPr/>
          <p:nvPr/>
        </p:nvSpPr>
        <p:spPr>
          <a:xfrm>
            <a:off x="102818" y="3338120"/>
            <a:ext cx="1329742" cy="39266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8B65375E-F9B5-6D7A-3C82-5E985208E224}"/>
              </a:ext>
            </a:extLst>
          </p:cNvPr>
          <p:cNvSpPr/>
          <p:nvPr/>
        </p:nvSpPr>
        <p:spPr>
          <a:xfrm>
            <a:off x="254000" y="2236663"/>
            <a:ext cx="2357120" cy="3657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477491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A866F-E3FF-EC09-2600-D760DF47689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33F1A47-EC29-5A8C-A2CB-46E88299F0A7}"/>
              </a:ext>
            </a:extLst>
          </p:cNvPr>
          <p:cNvSpPr>
            <a:spLocks noGrp="1"/>
          </p:cNvSpPr>
          <p:nvPr>
            <p:ph type="title"/>
          </p:nvPr>
        </p:nvSpPr>
        <p:spPr/>
        <p:txBody>
          <a:bodyPr/>
          <a:lstStyle/>
          <a:p>
            <a:r>
              <a:rPr lang="en-US" dirty="0"/>
              <a:t>Searching for and retrieving the Instance</a:t>
            </a:r>
            <a:endParaRPr lang="en-NL" dirty="0"/>
          </a:p>
        </p:txBody>
      </p:sp>
      <p:sp>
        <p:nvSpPr>
          <p:cNvPr id="9" name="Slide Number Placeholder 5">
            <a:extLst>
              <a:ext uri="{FF2B5EF4-FFF2-40B4-BE49-F238E27FC236}">
                <a16:creationId xmlns:a16="http://schemas.microsoft.com/office/drawing/2014/main" id="{08139CEE-A4DF-0385-2737-F3094984B38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28</a:t>
            </a:fld>
            <a:endParaRPr lang="en-GB" dirty="0"/>
          </a:p>
        </p:txBody>
      </p:sp>
      <p:sp>
        <p:nvSpPr>
          <p:cNvPr id="3" name="Content Placeholder 2">
            <a:extLst>
              <a:ext uri="{FF2B5EF4-FFF2-40B4-BE49-F238E27FC236}">
                <a16:creationId xmlns:a16="http://schemas.microsoft.com/office/drawing/2014/main" id="{9B700E37-B0F9-E676-BEEC-11D7594E829B}"/>
              </a:ext>
            </a:extLst>
          </p:cNvPr>
          <p:cNvSpPr>
            <a:spLocks noGrp="1" noChangeArrowheads="1"/>
          </p:cNvSpPr>
          <p:nvPr>
            <p:ph sz="quarter" idx="13"/>
          </p:nvPr>
        </p:nvSpPr>
        <p:spPr bwMode="auto">
          <a:xfrm>
            <a:off x="387298" y="1001512"/>
            <a:ext cx="11417404" cy="1016655"/>
          </a:xfrm>
          <a:prstGeom prst="rect">
            <a:avLst/>
          </a:prstGeom>
        </p:spPr>
        <p:txBody>
          <a:bodyPr/>
          <a:lstStyle/>
          <a:p>
            <a:r>
              <a:rPr lang="en-US" sz="2000" dirty="0"/>
              <a:t>Using the advanced search, we could have limited our results to Record Format LC BF INSTANCE as part of the search (and then there would be no need to facet by Record Format)</a:t>
            </a:r>
          </a:p>
          <a:p>
            <a:endParaRPr lang="en-US" altLang="en-US" sz="2000" dirty="0"/>
          </a:p>
        </p:txBody>
      </p:sp>
      <p:graphicFrame>
        <p:nvGraphicFramePr>
          <p:cNvPr id="6" name="Table 5">
            <a:extLst>
              <a:ext uri="{FF2B5EF4-FFF2-40B4-BE49-F238E27FC236}">
                <a16:creationId xmlns:a16="http://schemas.microsoft.com/office/drawing/2014/main" id="{92CAF884-07D2-6279-8D49-97D44538D2FD}"/>
              </a:ext>
            </a:extLst>
          </p:cNvPr>
          <p:cNvGraphicFramePr>
            <a:graphicFrameLocks noGrp="1"/>
          </p:cNvGraphicFramePr>
          <p:nvPr/>
        </p:nvGraphicFramePr>
        <p:xfrm>
          <a:off x="838200" y="3818414"/>
          <a:ext cx="10515600" cy="365760"/>
        </p:xfrm>
        <a:graphic>
          <a:graphicData uri="http://schemas.openxmlformats.org/drawingml/2006/table">
            <a:tbl>
              <a:tblPr/>
              <a:tblGrid>
                <a:gridCol w="10515600">
                  <a:extLst>
                    <a:ext uri="{9D8B030D-6E8A-4147-A177-3AD203B41FA5}">
                      <a16:colId xmlns:a16="http://schemas.microsoft.com/office/drawing/2014/main" val="3709816891"/>
                    </a:ext>
                  </a:extLst>
                </a:gridCol>
              </a:tblGrid>
              <a:tr h="0">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3654945596"/>
                  </a:ext>
                </a:extLst>
              </a:tr>
            </a:tbl>
          </a:graphicData>
        </a:graphic>
      </p:graphicFrame>
      <p:pic>
        <p:nvPicPr>
          <p:cNvPr id="5" name="Picture 4">
            <a:extLst>
              <a:ext uri="{FF2B5EF4-FFF2-40B4-BE49-F238E27FC236}">
                <a16:creationId xmlns:a16="http://schemas.microsoft.com/office/drawing/2014/main" id="{8C72A6A2-20C3-879B-A4D0-BF67E76D515A}"/>
              </a:ext>
            </a:extLst>
          </p:cNvPr>
          <p:cNvPicPr>
            <a:picLocks noChangeAspect="1"/>
          </p:cNvPicPr>
          <p:nvPr/>
        </p:nvPicPr>
        <p:blipFill>
          <a:blip r:embed="rId2"/>
          <a:stretch>
            <a:fillRect/>
          </a:stretch>
        </p:blipFill>
        <p:spPr>
          <a:xfrm>
            <a:off x="446886" y="2161998"/>
            <a:ext cx="11298227" cy="2534004"/>
          </a:xfrm>
          <a:prstGeom prst="rect">
            <a:avLst/>
          </a:prstGeom>
          <a:ln>
            <a:solidFill>
              <a:schemeClr val="tx1"/>
            </a:solidFill>
          </a:ln>
        </p:spPr>
      </p:pic>
      <p:sp>
        <p:nvSpPr>
          <p:cNvPr id="7" name="Rectangle 6">
            <a:extLst>
              <a:ext uri="{FF2B5EF4-FFF2-40B4-BE49-F238E27FC236}">
                <a16:creationId xmlns:a16="http://schemas.microsoft.com/office/drawing/2014/main" id="{F7A67B89-BB60-1B9A-725D-A8C6082BE2C3}"/>
              </a:ext>
            </a:extLst>
          </p:cNvPr>
          <p:cNvSpPr/>
          <p:nvPr/>
        </p:nvSpPr>
        <p:spPr>
          <a:xfrm>
            <a:off x="965200" y="3418840"/>
            <a:ext cx="6289040" cy="3657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879555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5721-3E9D-24AF-2189-CE440E50B2C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B16B15C-A211-1883-2C2E-25C3EE990B90}"/>
              </a:ext>
            </a:extLst>
          </p:cNvPr>
          <p:cNvSpPr>
            <a:spLocks noGrp="1"/>
          </p:cNvSpPr>
          <p:nvPr>
            <p:ph type="title"/>
          </p:nvPr>
        </p:nvSpPr>
        <p:spPr/>
        <p:txBody>
          <a:bodyPr/>
          <a:lstStyle/>
          <a:p>
            <a:r>
              <a:rPr lang="en-US" dirty="0"/>
              <a:t>Searching for and retrieving the Instance</a:t>
            </a:r>
            <a:endParaRPr lang="en-NL" dirty="0"/>
          </a:p>
        </p:txBody>
      </p:sp>
      <p:sp>
        <p:nvSpPr>
          <p:cNvPr id="9" name="Slide Number Placeholder 5">
            <a:extLst>
              <a:ext uri="{FF2B5EF4-FFF2-40B4-BE49-F238E27FC236}">
                <a16:creationId xmlns:a16="http://schemas.microsoft.com/office/drawing/2014/main" id="{F0000D92-1F37-CFDB-6B3B-3A8D0FCE9B9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29</a:t>
            </a:fld>
            <a:endParaRPr lang="en-GB" dirty="0"/>
          </a:p>
        </p:txBody>
      </p:sp>
      <p:sp>
        <p:nvSpPr>
          <p:cNvPr id="11" name="Content Placeholder 10">
            <a:extLst>
              <a:ext uri="{FF2B5EF4-FFF2-40B4-BE49-F238E27FC236}">
                <a16:creationId xmlns:a16="http://schemas.microsoft.com/office/drawing/2014/main" id="{36232A1F-BEE4-99D5-16F0-C8FBFD6F5D3C}"/>
              </a:ext>
            </a:extLst>
          </p:cNvPr>
          <p:cNvSpPr>
            <a:spLocks noGrp="1"/>
          </p:cNvSpPr>
          <p:nvPr>
            <p:ph sz="quarter" idx="13"/>
          </p:nvPr>
        </p:nvSpPr>
        <p:spPr>
          <a:xfrm>
            <a:off x="370663" y="1131352"/>
            <a:ext cx="11335783" cy="516214"/>
          </a:xfrm>
        </p:spPr>
        <p:txBody>
          <a:bodyPr/>
          <a:lstStyle/>
          <a:p>
            <a:r>
              <a:rPr lang="en-US" sz="2000" dirty="0"/>
              <a:t>Now all results are LC BF INSTANCE</a:t>
            </a:r>
          </a:p>
          <a:p>
            <a:endParaRPr lang="en-US" sz="2000" dirty="0"/>
          </a:p>
        </p:txBody>
      </p:sp>
      <p:pic>
        <p:nvPicPr>
          <p:cNvPr id="4" name="Picture 3">
            <a:extLst>
              <a:ext uri="{FF2B5EF4-FFF2-40B4-BE49-F238E27FC236}">
                <a16:creationId xmlns:a16="http://schemas.microsoft.com/office/drawing/2014/main" id="{517290EC-5E3B-E8BE-1847-57875CEDC1C0}"/>
              </a:ext>
            </a:extLst>
          </p:cNvPr>
          <p:cNvPicPr>
            <a:picLocks noChangeAspect="1"/>
          </p:cNvPicPr>
          <p:nvPr/>
        </p:nvPicPr>
        <p:blipFill>
          <a:blip r:embed="rId2"/>
          <a:stretch>
            <a:fillRect/>
          </a:stretch>
        </p:blipFill>
        <p:spPr>
          <a:xfrm>
            <a:off x="0" y="1763200"/>
            <a:ext cx="12192000" cy="4469519"/>
          </a:xfrm>
          <a:prstGeom prst="rect">
            <a:avLst/>
          </a:prstGeom>
          <a:ln>
            <a:solidFill>
              <a:schemeClr val="tx1"/>
            </a:solidFill>
          </a:ln>
        </p:spPr>
      </p:pic>
      <p:sp>
        <p:nvSpPr>
          <p:cNvPr id="2" name="Rectangle 1">
            <a:extLst>
              <a:ext uri="{FF2B5EF4-FFF2-40B4-BE49-F238E27FC236}">
                <a16:creationId xmlns:a16="http://schemas.microsoft.com/office/drawing/2014/main" id="{241C6326-B1E9-75AE-B0AA-2B064D06B406}"/>
              </a:ext>
            </a:extLst>
          </p:cNvPr>
          <p:cNvSpPr/>
          <p:nvPr/>
        </p:nvSpPr>
        <p:spPr>
          <a:xfrm>
            <a:off x="-71120" y="5049520"/>
            <a:ext cx="1402080" cy="4673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3" name="Rectangle 2">
            <a:extLst>
              <a:ext uri="{FF2B5EF4-FFF2-40B4-BE49-F238E27FC236}">
                <a16:creationId xmlns:a16="http://schemas.microsoft.com/office/drawing/2014/main" id="{20A646F4-4B39-0D49-D20B-BCAE49999A80}"/>
              </a:ext>
            </a:extLst>
          </p:cNvPr>
          <p:cNvSpPr/>
          <p:nvPr/>
        </p:nvSpPr>
        <p:spPr>
          <a:xfrm>
            <a:off x="6197600" y="1763200"/>
            <a:ext cx="2113280" cy="33712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563253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Introduction to this presentation</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3</a:t>
            </a:fld>
            <a:endParaRPr lang="en-GB" dirty="0"/>
          </a:p>
        </p:txBody>
      </p:sp>
    </p:spTree>
    <p:extLst>
      <p:ext uri="{BB962C8B-B14F-4D97-AF65-F5344CB8AC3E}">
        <p14:creationId xmlns:p14="http://schemas.microsoft.com/office/powerpoint/2010/main" val="1471532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FE6B8-2989-FDC5-CDB7-F67D3DFE07C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62DE13A-561D-1442-8FFC-22B01A3DB1BC}"/>
              </a:ext>
            </a:extLst>
          </p:cNvPr>
          <p:cNvPicPr>
            <a:picLocks noChangeAspect="1"/>
          </p:cNvPicPr>
          <p:nvPr/>
        </p:nvPicPr>
        <p:blipFill>
          <a:blip r:embed="rId2"/>
          <a:stretch>
            <a:fillRect/>
          </a:stretch>
        </p:blipFill>
        <p:spPr>
          <a:xfrm>
            <a:off x="2332457" y="1683119"/>
            <a:ext cx="8120244" cy="4572000"/>
          </a:xfrm>
          <a:prstGeom prst="rect">
            <a:avLst/>
          </a:prstGeom>
          <a:ln>
            <a:solidFill>
              <a:schemeClr val="tx1"/>
            </a:solidFill>
          </a:ln>
        </p:spPr>
      </p:pic>
      <p:sp>
        <p:nvSpPr>
          <p:cNvPr id="10" name="Title 9">
            <a:extLst>
              <a:ext uri="{FF2B5EF4-FFF2-40B4-BE49-F238E27FC236}">
                <a16:creationId xmlns:a16="http://schemas.microsoft.com/office/drawing/2014/main" id="{033F04CD-3881-0E66-2B4C-A203080E3280}"/>
              </a:ext>
            </a:extLst>
          </p:cNvPr>
          <p:cNvSpPr>
            <a:spLocks noGrp="1"/>
          </p:cNvSpPr>
          <p:nvPr>
            <p:ph type="title"/>
          </p:nvPr>
        </p:nvSpPr>
        <p:spPr/>
        <p:txBody>
          <a:bodyPr/>
          <a:lstStyle/>
          <a:p>
            <a:r>
              <a:rPr lang="en-US" dirty="0"/>
              <a:t>Searching for and retrieving the Instance</a:t>
            </a:r>
            <a:endParaRPr lang="en-NL" dirty="0"/>
          </a:p>
        </p:txBody>
      </p:sp>
      <p:sp>
        <p:nvSpPr>
          <p:cNvPr id="9" name="Slide Number Placeholder 5">
            <a:extLst>
              <a:ext uri="{FF2B5EF4-FFF2-40B4-BE49-F238E27FC236}">
                <a16:creationId xmlns:a16="http://schemas.microsoft.com/office/drawing/2014/main" id="{A838FF92-E260-0ADA-591A-CCEB1652EF1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30</a:t>
            </a:fld>
            <a:endParaRPr lang="en-GB" dirty="0"/>
          </a:p>
        </p:txBody>
      </p:sp>
      <p:sp>
        <p:nvSpPr>
          <p:cNvPr id="11" name="Content Placeholder 10">
            <a:extLst>
              <a:ext uri="{FF2B5EF4-FFF2-40B4-BE49-F238E27FC236}">
                <a16:creationId xmlns:a16="http://schemas.microsoft.com/office/drawing/2014/main" id="{17B3E834-8CEB-9CF7-7884-69F514009176}"/>
              </a:ext>
            </a:extLst>
          </p:cNvPr>
          <p:cNvSpPr>
            <a:spLocks noGrp="1"/>
          </p:cNvSpPr>
          <p:nvPr>
            <p:ph sz="quarter" idx="13"/>
          </p:nvPr>
        </p:nvSpPr>
        <p:spPr>
          <a:xfrm>
            <a:off x="370663" y="1131352"/>
            <a:ext cx="11335783" cy="504408"/>
          </a:xfrm>
        </p:spPr>
        <p:txBody>
          <a:bodyPr/>
          <a:lstStyle/>
          <a:p>
            <a:r>
              <a:rPr lang="en-US" sz="2000" dirty="0"/>
              <a:t>From the search results it is possible to view the Instance in tree format</a:t>
            </a:r>
          </a:p>
          <a:p>
            <a:endParaRPr lang="en-US" sz="2000" dirty="0"/>
          </a:p>
        </p:txBody>
      </p:sp>
      <p:sp>
        <p:nvSpPr>
          <p:cNvPr id="5" name="Rectangle 4">
            <a:extLst>
              <a:ext uri="{FF2B5EF4-FFF2-40B4-BE49-F238E27FC236}">
                <a16:creationId xmlns:a16="http://schemas.microsoft.com/office/drawing/2014/main" id="{7F0D9C06-50C6-D3C5-5FA4-2A2FD7008116}"/>
              </a:ext>
            </a:extLst>
          </p:cNvPr>
          <p:cNvSpPr/>
          <p:nvPr/>
        </p:nvSpPr>
        <p:spPr>
          <a:xfrm>
            <a:off x="2547989" y="2585720"/>
            <a:ext cx="985520" cy="243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6F056996-EB17-8FA8-046C-6D34CE99BEBA}"/>
              </a:ext>
            </a:extLst>
          </p:cNvPr>
          <p:cNvSpPr/>
          <p:nvPr/>
        </p:nvSpPr>
        <p:spPr>
          <a:xfrm>
            <a:off x="3688080" y="3180092"/>
            <a:ext cx="6764621" cy="307502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8499268C-C459-280C-8641-DA985283B663}"/>
              </a:ext>
            </a:extLst>
          </p:cNvPr>
          <p:cNvSpPr txBox="1"/>
          <p:nvPr/>
        </p:nvSpPr>
        <p:spPr>
          <a:xfrm>
            <a:off x="8107680" y="3429000"/>
            <a:ext cx="2987040" cy="1569720"/>
          </a:xfrm>
          <a:prstGeom prst="rect">
            <a:avLst/>
          </a:prstGeom>
          <a:solidFill>
            <a:srgbClr val="FFFF00"/>
          </a:solidFill>
          <a:ln>
            <a:solidFill>
              <a:schemeClr val="accent2"/>
            </a:solidFill>
          </a:ln>
        </p:spPr>
        <p:txBody>
          <a:bodyPr wrap="square" rtlCol="0">
            <a:noAutofit/>
          </a:bodyPr>
          <a:lstStyle/>
          <a:p>
            <a:pPr marL="285750" indent="-285750">
              <a:buFont typeface="Arial" panose="020B0604020202020204" pitchFamily="34" charset="0"/>
              <a:buChar char="•"/>
            </a:pPr>
            <a:r>
              <a:rPr lang="en-US" sz="1400" dirty="0"/>
              <a:t>This “Tree” format can also be viewed in a “RDF/XML” view as well as a “Table” view.  </a:t>
            </a:r>
          </a:p>
          <a:p>
            <a:pPr marL="285750" indent="-285750">
              <a:buFont typeface="Arial" panose="020B0604020202020204" pitchFamily="34" charset="0"/>
              <a:buChar char="•"/>
            </a:pPr>
            <a:r>
              <a:rPr lang="en-US" sz="1400" dirty="0"/>
              <a:t>This is described in detail in section “The Tree, RDF/XML, and Table View modes” in this presentation.</a:t>
            </a:r>
          </a:p>
        </p:txBody>
      </p:sp>
      <p:cxnSp>
        <p:nvCxnSpPr>
          <p:cNvPr id="3" name="Straight Arrow Connector 2">
            <a:extLst>
              <a:ext uri="{FF2B5EF4-FFF2-40B4-BE49-F238E27FC236}">
                <a16:creationId xmlns:a16="http://schemas.microsoft.com/office/drawing/2014/main" id="{CB5FA74B-5DCB-2C51-EE79-ADA8EEE120C0}"/>
              </a:ext>
            </a:extLst>
          </p:cNvPr>
          <p:cNvCxnSpPr>
            <a:cxnSpLocks/>
          </p:cNvCxnSpPr>
          <p:nvPr/>
        </p:nvCxnSpPr>
        <p:spPr>
          <a:xfrm flipH="1">
            <a:off x="4734560" y="2707640"/>
            <a:ext cx="393192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396DEC8-F643-DB6C-CFDD-4D18D81EF583}"/>
              </a:ext>
            </a:extLst>
          </p:cNvPr>
          <p:cNvCxnSpPr>
            <a:cxnSpLocks/>
          </p:cNvCxnSpPr>
          <p:nvPr/>
        </p:nvCxnSpPr>
        <p:spPr>
          <a:xfrm>
            <a:off x="8656320" y="2707640"/>
            <a:ext cx="10160" cy="72136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674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7DE9A-FA93-3865-DB6B-3B502C92EF1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6F6747D-564E-761A-2523-216708CC4CA1}"/>
              </a:ext>
            </a:extLst>
          </p:cNvPr>
          <p:cNvSpPr>
            <a:spLocks noGrp="1"/>
          </p:cNvSpPr>
          <p:nvPr>
            <p:ph type="title"/>
          </p:nvPr>
        </p:nvSpPr>
        <p:spPr/>
        <p:txBody>
          <a:bodyPr/>
          <a:lstStyle/>
          <a:p>
            <a:r>
              <a:rPr lang="en-US" dirty="0"/>
              <a:t>Searching for and retrieving the Instance</a:t>
            </a:r>
            <a:endParaRPr lang="en-NL" dirty="0"/>
          </a:p>
        </p:txBody>
      </p:sp>
      <p:sp>
        <p:nvSpPr>
          <p:cNvPr id="9" name="Slide Number Placeholder 5">
            <a:extLst>
              <a:ext uri="{FF2B5EF4-FFF2-40B4-BE49-F238E27FC236}">
                <a16:creationId xmlns:a16="http://schemas.microsoft.com/office/drawing/2014/main" id="{A250F73A-1387-F1ED-FCDE-C4CA6BBA825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31</a:t>
            </a:fld>
            <a:endParaRPr lang="en-GB" dirty="0"/>
          </a:p>
        </p:txBody>
      </p:sp>
      <p:sp>
        <p:nvSpPr>
          <p:cNvPr id="11" name="Content Placeholder 10">
            <a:extLst>
              <a:ext uri="{FF2B5EF4-FFF2-40B4-BE49-F238E27FC236}">
                <a16:creationId xmlns:a16="http://schemas.microsoft.com/office/drawing/2014/main" id="{15C01F1B-D891-56B4-3148-00B14FF2C1AA}"/>
              </a:ext>
            </a:extLst>
          </p:cNvPr>
          <p:cNvSpPr>
            <a:spLocks noGrp="1"/>
          </p:cNvSpPr>
          <p:nvPr>
            <p:ph sz="quarter" idx="13"/>
          </p:nvPr>
        </p:nvSpPr>
        <p:spPr>
          <a:xfrm>
            <a:off x="370663" y="1131352"/>
            <a:ext cx="11335783" cy="504408"/>
          </a:xfrm>
        </p:spPr>
        <p:txBody>
          <a:bodyPr/>
          <a:lstStyle/>
          <a:p>
            <a:r>
              <a:rPr lang="en-US" sz="2000" dirty="0"/>
              <a:t>And from the “View record” option it is possible to view the record encoded in RDF/XML.</a:t>
            </a:r>
          </a:p>
          <a:p>
            <a:endParaRPr lang="en-US" sz="2000" dirty="0"/>
          </a:p>
        </p:txBody>
      </p:sp>
      <p:pic>
        <p:nvPicPr>
          <p:cNvPr id="4" name="Picture 3">
            <a:extLst>
              <a:ext uri="{FF2B5EF4-FFF2-40B4-BE49-F238E27FC236}">
                <a16:creationId xmlns:a16="http://schemas.microsoft.com/office/drawing/2014/main" id="{57092DF1-317B-4DF9-EB6D-D2A775276D22}"/>
              </a:ext>
            </a:extLst>
          </p:cNvPr>
          <p:cNvPicPr>
            <a:picLocks noChangeAspect="1"/>
          </p:cNvPicPr>
          <p:nvPr/>
        </p:nvPicPr>
        <p:blipFill>
          <a:blip r:embed="rId2"/>
          <a:stretch>
            <a:fillRect/>
          </a:stretch>
        </p:blipFill>
        <p:spPr>
          <a:xfrm>
            <a:off x="1422400" y="1728993"/>
            <a:ext cx="9906000" cy="4526126"/>
          </a:xfrm>
          <a:prstGeom prst="rect">
            <a:avLst/>
          </a:prstGeom>
          <a:ln>
            <a:solidFill>
              <a:schemeClr val="tx1"/>
            </a:solidFill>
          </a:ln>
        </p:spPr>
      </p:pic>
      <p:sp>
        <p:nvSpPr>
          <p:cNvPr id="5" name="Rectangle 4">
            <a:extLst>
              <a:ext uri="{FF2B5EF4-FFF2-40B4-BE49-F238E27FC236}">
                <a16:creationId xmlns:a16="http://schemas.microsoft.com/office/drawing/2014/main" id="{61D4109D-14B5-3EE9-7F29-B2A89F8A7FB0}"/>
              </a:ext>
            </a:extLst>
          </p:cNvPr>
          <p:cNvSpPr/>
          <p:nvPr/>
        </p:nvSpPr>
        <p:spPr>
          <a:xfrm>
            <a:off x="3423920" y="2053217"/>
            <a:ext cx="629920" cy="24294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973FE37F-F19A-8CB1-B27B-250593809772}"/>
              </a:ext>
            </a:extLst>
          </p:cNvPr>
          <p:cNvSpPr txBox="1"/>
          <p:nvPr/>
        </p:nvSpPr>
        <p:spPr>
          <a:xfrm>
            <a:off x="4470400" y="2641600"/>
            <a:ext cx="2001520" cy="619760"/>
          </a:xfrm>
          <a:prstGeom prst="rect">
            <a:avLst/>
          </a:prstGeom>
          <a:solidFill>
            <a:srgbClr val="FFFF00"/>
          </a:solidFill>
          <a:ln>
            <a:solidFill>
              <a:schemeClr val="tx1"/>
            </a:solidFill>
          </a:ln>
        </p:spPr>
        <p:txBody>
          <a:bodyPr wrap="square" rtlCol="0">
            <a:noAutofit/>
          </a:bodyPr>
          <a:lstStyle/>
          <a:p>
            <a:pPr algn="l"/>
            <a:r>
              <a:rPr lang="en-US" dirty="0"/>
              <a:t>We will now click “View Record”</a:t>
            </a:r>
          </a:p>
        </p:txBody>
      </p:sp>
      <p:cxnSp>
        <p:nvCxnSpPr>
          <p:cNvPr id="7" name="Straight Arrow Connector 6">
            <a:extLst>
              <a:ext uri="{FF2B5EF4-FFF2-40B4-BE49-F238E27FC236}">
                <a16:creationId xmlns:a16="http://schemas.microsoft.com/office/drawing/2014/main" id="{A3FCD179-B03A-0A71-F3EB-D5F584E2E1C3}"/>
              </a:ext>
            </a:extLst>
          </p:cNvPr>
          <p:cNvCxnSpPr/>
          <p:nvPr/>
        </p:nvCxnSpPr>
        <p:spPr>
          <a:xfrm flipH="1" flipV="1">
            <a:off x="4053840" y="2296160"/>
            <a:ext cx="416560" cy="3454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768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2FFBB-5CB4-D5E2-2E0C-C5FF99063BB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488D9C2-E306-A97F-122F-2087F8D4F2B4}"/>
              </a:ext>
            </a:extLst>
          </p:cNvPr>
          <p:cNvPicPr>
            <a:picLocks noChangeAspect="1"/>
          </p:cNvPicPr>
          <p:nvPr/>
        </p:nvPicPr>
        <p:blipFill>
          <a:blip r:embed="rId2"/>
          <a:stretch>
            <a:fillRect/>
          </a:stretch>
        </p:blipFill>
        <p:spPr>
          <a:xfrm>
            <a:off x="2087880" y="1773426"/>
            <a:ext cx="8768080" cy="4682877"/>
          </a:xfrm>
          <a:prstGeom prst="rect">
            <a:avLst/>
          </a:prstGeom>
          <a:ln>
            <a:solidFill>
              <a:schemeClr val="tx1"/>
            </a:solidFill>
          </a:ln>
        </p:spPr>
      </p:pic>
      <p:sp>
        <p:nvSpPr>
          <p:cNvPr id="10" name="Title 9">
            <a:extLst>
              <a:ext uri="{FF2B5EF4-FFF2-40B4-BE49-F238E27FC236}">
                <a16:creationId xmlns:a16="http://schemas.microsoft.com/office/drawing/2014/main" id="{A9E956F1-630F-5B5D-7B6F-12059AB94044}"/>
              </a:ext>
            </a:extLst>
          </p:cNvPr>
          <p:cNvSpPr>
            <a:spLocks noGrp="1"/>
          </p:cNvSpPr>
          <p:nvPr>
            <p:ph type="title"/>
          </p:nvPr>
        </p:nvSpPr>
        <p:spPr/>
        <p:txBody>
          <a:bodyPr/>
          <a:lstStyle/>
          <a:p>
            <a:r>
              <a:rPr lang="en-US" dirty="0"/>
              <a:t>Searching for and retrieving the Instance</a:t>
            </a:r>
            <a:endParaRPr lang="en-NL" dirty="0"/>
          </a:p>
        </p:txBody>
      </p:sp>
      <p:sp>
        <p:nvSpPr>
          <p:cNvPr id="9" name="Slide Number Placeholder 5">
            <a:extLst>
              <a:ext uri="{FF2B5EF4-FFF2-40B4-BE49-F238E27FC236}">
                <a16:creationId xmlns:a16="http://schemas.microsoft.com/office/drawing/2014/main" id="{75FDA15B-1086-6C60-B4CF-F296C096AE0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32</a:t>
            </a:fld>
            <a:endParaRPr lang="en-GB" dirty="0"/>
          </a:p>
        </p:txBody>
      </p:sp>
      <p:sp>
        <p:nvSpPr>
          <p:cNvPr id="11" name="Content Placeholder 10">
            <a:extLst>
              <a:ext uri="{FF2B5EF4-FFF2-40B4-BE49-F238E27FC236}">
                <a16:creationId xmlns:a16="http://schemas.microsoft.com/office/drawing/2014/main" id="{3595AA66-2CA9-98F6-AFBF-2D280188B643}"/>
              </a:ext>
            </a:extLst>
          </p:cNvPr>
          <p:cNvSpPr>
            <a:spLocks noGrp="1"/>
          </p:cNvSpPr>
          <p:nvPr>
            <p:ph sz="quarter" idx="13"/>
          </p:nvPr>
        </p:nvSpPr>
        <p:spPr>
          <a:xfrm>
            <a:off x="370663" y="1131352"/>
            <a:ext cx="11335783" cy="504408"/>
          </a:xfrm>
        </p:spPr>
        <p:txBody>
          <a:bodyPr/>
          <a:lstStyle/>
          <a:p>
            <a:r>
              <a:rPr lang="en-US" sz="2000" dirty="0"/>
              <a:t>Here is the record encoded in RDF/XML.</a:t>
            </a:r>
          </a:p>
        </p:txBody>
      </p:sp>
      <p:sp>
        <p:nvSpPr>
          <p:cNvPr id="5" name="Rectangle 4">
            <a:extLst>
              <a:ext uri="{FF2B5EF4-FFF2-40B4-BE49-F238E27FC236}">
                <a16:creationId xmlns:a16="http://schemas.microsoft.com/office/drawing/2014/main" id="{DE9F42C5-A5EA-DA9F-3705-C9524FEF3480}"/>
              </a:ext>
            </a:extLst>
          </p:cNvPr>
          <p:cNvSpPr/>
          <p:nvPr/>
        </p:nvSpPr>
        <p:spPr>
          <a:xfrm>
            <a:off x="2188712" y="2453386"/>
            <a:ext cx="718389" cy="25531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 name="TextBox 1">
            <a:extLst>
              <a:ext uri="{FF2B5EF4-FFF2-40B4-BE49-F238E27FC236}">
                <a16:creationId xmlns:a16="http://schemas.microsoft.com/office/drawing/2014/main" id="{868DA0FA-1383-9B54-E56D-C8E7935D57DB}"/>
              </a:ext>
            </a:extLst>
          </p:cNvPr>
          <p:cNvSpPr txBox="1"/>
          <p:nvPr/>
        </p:nvSpPr>
        <p:spPr>
          <a:xfrm>
            <a:off x="5471160" y="2011680"/>
            <a:ext cx="4018280" cy="619760"/>
          </a:xfrm>
          <a:prstGeom prst="rect">
            <a:avLst/>
          </a:prstGeom>
          <a:solidFill>
            <a:srgbClr val="FFFF00"/>
          </a:solidFill>
          <a:ln>
            <a:solidFill>
              <a:schemeClr val="tx1"/>
            </a:solidFill>
          </a:ln>
        </p:spPr>
        <p:txBody>
          <a:bodyPr wrap="square" rtlCol="0">
            <a:noAutofit/>
          </a:bodyPr>
          <a:lstStyle/>
          <a:p>
            <a:pPr algn="l"/>
            <a:r>
              <a:rPr lang="en-US" dirty="0"/>
              <a:t>We will now click “MARC” and see an “on the fly” conversion to MARC</a:t>
            </a:r>
          </a:p>
        </p:txBody>
      </p:sp>
      <p:cxnSp>
        <p:nvCxnSpPr>
          <p:cNvPr id="4" name="Straight Arrow Connector 3">
            <a:extLst>
              <a:ext uri="{FF2B5EF4-FFF2-40B4-BE49-F238E27FC236}">
                <a16:creationId xmlns:a16="http://schemas.microsoft.com/office/drawing/2014/main" id="{8F99F354-4D50-B4E0-45D3-6FAB6F3F72C0}"/>
              </a:ext>
            </a:extLst>
          </p:cNvPr>
          <p:cNvCxnSpPr/>
          <p:nvPr/>
        </p:nvCxnSpPr>
        <p:spPr>
          <a:xfrm flipH="1">
            <a:off x="3347049" y="2208362"/>
            <a:ext cx="2124111" cy="3623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917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C5706-EDFC-1C29-96B7-A797856B082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82EE815-C9B7-6F09-B82E-D0D718290D42}"/>
              </a:ext>
            </a:extLst>
          </p:cNvPr>
          <p:cNvSpPr>
            <a:spLocks noGrp="1"/>
          </p:cNvSpPr>
          <p:nvPr>
            <p:ph type="title"/>
          </p:nvPr>
        </p:nvSpPr>
        <p:spPr/>
        <p:txBody>
          <a:bodyPr/>
          <a:lstStyle/>
          <a:p>
            <a:r>
              <a:rPr lang="en-US" dirty="0"/>
              <a:t>Searching for and retrieving the Instance</a:t>
            </a:r>
            <a:endParaRPr lang="en-NL" dirty="0"/>
          </a:p>
        </p:txBody>
      </p:sp>
      <p:sp>
        <p:nvSpPr>
          <p:cNvPr id="9" name="Slide Number Placeholder 5">
            <a:extLst>
              <a:ext uri="{FF2B5EF4-FFF2-40B4-BE49-F238E27FC236}">
                <a16:creationId xmlns:a16="http://schemas.microsoft.com/office/drawing/2014/main" id="{E564A893-421D-F276-B56A-36B6B5D73B1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33</a:t>
            </a:fld>
            <a:endParaRPr lang="en-GB" dirty="0"/>
          </a:p>
        </p:txBody>
      </p:sp>
      <p:sp>
        <p:nvSpPr>
          <p:cNvPr id="11" name="Content Placeholder 10">
            <a:extLst>
              <a:ext uri="{FF2B5EF4-FFF2-40B4-BE49-F238E27FC236}">
                <a16:creationId xmlns:a16="http://schemas.microsoft.com/office/drawing/2014/main" id="{B2A1496E-0D1D-A492-2F00-87EFBFD7F027}"/>
              </a:ext>
            </a:extLst>
          </p:cNvPr>
          <p:cNvSpPr>
            <a:spLocks noGrp="1"/>
          </p:cNvSpPr>
          <p:nvPr>
            <p:ph sz="quarter" idx="13"/>
          </p:nvPr>
        </p:nvSpPr>
        <p:spPr>
          <a:xfrm>
            <a:off x="370663" y="1131352"/>
            <a:ext cx="11335783" cy="504408"/>
          </a:xfrm>
        </p:spPr>
        <p:txBody>
          <a:bodyPr/>
          <a:lstStyle/>
          <a:p>
            <a:r>
              <a:rPr lang="en-US" sz="2000" dirty="0"/>
              <a:t>We now see a conversion to MARC of the Instance.</a:t>
            </a:r>
          </a:p>
        </p:txBody>
      </p:sp>
      <p:pic>
        <p:nvPicPr>
          <p:cNvPr id="4" name="Picture 3">
            <a:extLst>
              <a:ext uri="{FF2B5EF4-FFF2-40B4-BE49-F238E27FC236}">
                <a16:creationId xmlns:a16="http://schemas.microsoft.com/office/drawing/2014/main" id="{C84D2A91-C94E-2196-3B32-DDB4730A606D}"/>
              </a:ext>
            </a:extLst>
          </p:cNvPr>
          <p:cNvPicPr>
            <a:picLocks noChangeAspect="1"/>
          </p:cNvPicPr>
          <p:nvPr/>
        </p:nvPicPr>
        <p:blipFill>
          <a:blip r:embed="rId2"/>
          <a:stretch>
            <a:fillRect/>
          </a:stretch>
        </p:blipFill>
        <p:spPr>
          <a:xfrm>
            <a:off x="1534160" y="1757522"/>
            <a:ext cx="9611360" cy="4469068"/>
          </a:xfrm>
          <a:prstGeom prst="rect">
            <a:avLst/>
          </a:prstGeom>
          <a:ln>
            <a:solidFill>
              <a:schemeClr val="tx1"/>
            </a:solidFill>
          </a:ln>
        </p:spPr>
      </p:pic>
      <p:sp>
        <p:nvSpPr>
          <p:cNvPr id="2" name="Rectangle 1">
            <a:extLst>
              <a:ext uri="{FF2B5EF4-FFF2-40B4-BE49-F238E27FC236}">
                <a16:creationId xmlns:a16="http://schemas.microsoft.com/office/drawing/2014/main" id="{68B37615-DF0C-C438-E204-115367748096}"/>
              </a:ext>
            </a:extLst>
          </p:cNvPr>
          <p:cNvSpPr/>
          <p:nvPr/>
        </p:nvSpPr>
        <p:spPr>
          <a:xfrm>
            <a:off x="2449901" y="2470638"/>
            <a:ext cx="474452" cy="25531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699746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07DD3-898B-C41A-CC74-2333F482282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D052543-2C77-63D9-91AB-B00293E36806}"/>
              </a:ext>
            </a:extLst>
          </p:cNvPr>
          <p:cNvPicPr>
            <a:picLocks noChangeAspect="1"/>
          </p:cNvPicPr>
          <p:nvPr/>
        </p:nvPicPr>
        <p:blipFill>
          <a:blip r:embed="rId2"/>
          <a:stretch>
            <a:fillRect/>
          </a:stretch>
        </p:blipFill>
        <p:spPr>
          <a:xfrm>
            <a:off x="0" y="2068816"/>
            <a:ext cx="12192000" cy="4020847"/>
          </a:xfrm>
          <a:prstGeom prst="rect">
            <a:avLst/>
          </a:prstGeom>
          <a:ln>
            <a:solidFill>
              <a:schemeClr val="tx1"/>
            </a:solidFill>
          </a:ln>
        </p:spPr>
      </p:pic>
      <p:sp>
        <p:nvSpPr>
          <p:cNvPr id="10" name="Title 9">
            <a:extLst>
              <a:ext uri="{FF2B5EF4-FFF2-40B4-BE49-F238E27FC236}">
                <a16:creationId xmlns:a16="http://schemas.microsoft.com/office/drawing/2014/main" id="{DD0E4077-0269-CF98-E138-3D39F23606CE}"/>
              </a:ext>
            </a:extLst>
          </p:cNvPr>
          <p:cNvSpPr>
            <a:spLocks noGrp="1"/>
          </p:cNvSpPr>
          <p:nvPr>
            <p:ph type="title"/>
          </p:nvPr>
        </p:nvSpPr>
        <p:spPr/>
        <p:txBody>
          <a:bodyPr/>
          <a:lstStyle/>
          <a:p>
            <a:r>
              <a:rPr lang="en-US" dirty="0"/>
              <a:t>Searching for and retrieving the Instance</a:t>
            </a:r>
            <a:endParaRPr lang="en-NL" dirty="0"/>
          </a:p>
        </p:txBody>
      </p:sp>
      <p:sp>
        <p:nvSpPr>
          <p:cNvPr id="9" name="Slide Number Placeholder 5">
            <a:extLst>
              <a:ext uri="{FF2B5EF4-FFF2-40B4-BE49-F238E27FC236}">
                <a16:creationId xmlns:a16="http://schemas.microsoft.com/office/drawing/2014/main" id="{DD031F22-7A0F-733A-2E20-E230FDAF6DB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34</a:t>
            </a:fld>
            <a:endParaRPr lang="en-GB" dirty="0"/>
          </a:p>
        </p:txBody>
      </p:sp>
      <p:sp>
        <p:nvSpPr>
          <p:cNvPr id="11" name="Content Placeholder 10">
            <a:extLst>
              <a:ext uri="{FF2B5EF4-FFF2-40B4-BE49-F238E27FC236}">
                <a16:creationId xmlns:a16="http://schemas.microsoft.com/office/drawing/2014/main" id="{18E0DEE0-B30D-ACB4-CDCF-4DAE9A0721CB}"/>
              </a:ext>
            </a:extLst>
          </p:cNvPr>
          <p:cNvSpPr>
            <a:spLocks noGrp="1"/>
          </p:cNvSpPr>
          <p:nvPr>
            <p:ph sz="quarter" idx="13"/>
          </p:nvPr>
        </p:nvSpPr>
        <p:spPr>
          <a:xfrm>
            <a:off x="370663" y="1131352"/>
            <a:ext cx="11335783" cy="992088"/>
          </a:xfrm>
        </p:spPr>
        <p:txBody>
          <a:bodyPr/>
          <a:lstStyle/>
          <a:p>
            <a:r>
              <a:rPr lang="en-US" sz="2000" dirty="0"/>
              <a:t>We can also easily navigate from the Instance to the Work.  We will now click “View Work” for this Instance of “Lean in for graduates Sheryl Sandberg, with Nell Scovell” </a:t>
            </a:r>
          </a:p>
          <a:p>
            <a:endParaRPr lang="en-US" sz="2000" dirty="0"/>
          </a:p>
        </p:txBody>
      </p:sp>
      <p:sp>
        <p:nvSpPr>
          <p:cNvPr id="4" name="Rectangle 3">
            <a:extLst>
              <a:ext uri="{FF2B5EF4-FFF2-40B4-BE49-F238E27FC236}">
                <a16:creationId xmlns:a16="http://schemas.microsoft.com/office/drawing/2014/main" id="{66D0BDF6-BA4D-3639-A309-6AE52164D5B2}"/>
              </a:ext>
            </a:extLst>
          </p:cNvPr>
          <p:cNvSpPr/>
          <p:nvPr/>
        </p:nvSpPr>
        <p:spPr>
          <a:xfrm>
            <a:off x="9662160" y="3219022"/>
            <a:ext cx="650240" cy="294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1B6CB3D8-1344-695F-C6CF-FAA07C5379C1}"/>
              </a:ext>
            </a:extLst>
          </p:cNvPr>
          <p:cNvSpPr/>
          <p:nvPr/>
        </p:nvSpPr>
        <p:spPr>
          <a:xfrm>
            <a:off x="10312400" y="2523911"/>
            <a:ext cx="345440" cy="294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701744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C1BD1-BEDC-B8DB-956C-1D23DB51496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0436D2-C9ED-659F-6C29-C2AEB6C75C96}"/>
              </a:ext>
            </a:extLst>
          </p:cNvPr>
          <p:cNvPicPr>
            <a:picLocks noChangeAspect="1"/>
          </p:cNvPicPr>
          <p:nvPr/>
        </p:nvPicPr>
        <p:blipFill>
          <a:blip r:embed="rId2"/>
          <a:stretch>
            <a:fillRect/>
          </a:stretch>
        </p:blipFill>
        <p:spPr>
          <a:xfrm>
            <a:off x="2035476" y="1781884"/>
            <a:ext cx="7626684" cy="4674419"/>
          </a:xfrm>
          <a:prstGeom prst="rect">
            <a:avLst/>
          </a:prstGeom>
        </p:spPr>
      </p:pic>
      <p:sp>
        <p:nvSpPr>
          <p:cNvPr id="10" name="Title 9">
            <a:extLst>
              <a:ext uri="{FF2B5EF4-FFF2-40B4-BE49-F238E27FC236}">
                <a16:creationId xmlns:a16="http://schemas.microsoft.com/office/drawing/2014/main" id="{366F4B58-429A-7774-F291-B5A77283213B}"/>
              </a:ext>
            </a:extLst>
          </p:cNvPr>
          <p:cNvSpPr>
            <a:spLocks noGrp="1"/>
          </p:cNvSpPr>
          <p:nvPr>
            <p:ph type="title"/>
          </p:nvPr>
        </p:nvSpPr>
        <p:spPr/>
        <p:txBody>
          <a:bodyPr/>
          <a:lstStyle/>
          <a:p>
            <a:r>
              <a:rPr lang="en-US" dirty="0"/>
              <a:t>Searching for and retrieving the Instance</a:t>
            </a:r>
            <a:endParaRPr lang="en-NL" dirty="0"/>
          </a:p>
        </p:txBody>
      </p:sp>
      <p:sp>
        <p:nvSpPr>
          <p:cNvPr id="9" name="Slide Number Placeholder 5">
            <a:extLst>
              <a:ext uri="{FF2B5EF4-FFF2-40B4-BE49-F238E27FC236}">
                <a16:creationId xmlns:a16="http://schemas.microsoft.com/office/drawing/2014/main" id="{E68610CD-8C98-3E6F-2C20-BCD2E6AF7EA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35</a:t>
            </a:fld>
            <a:endParaRPr lang="en-GB" dirty="0"/>
          </a:p>
        </p:txBody>
      </p:sp>
      <p:sp>
        <p:nvSpPr>
          <p:cNvPr id="11" name="Content Placeholder 10">
            <a:extLst>
              <a:ext uri="{FF2B5EF4-FFF2-40B4-BE49-F238E27FC236}">
                <a16:creationId xmlns:a16="http://schemas.microsoft.com/office/drawing/2014/main" id="{E1968B30-5913-5BAC-980E-ADD110165CEE}"/>
              </a:ext>
            </a:extLst>
          </p:cNvPr>
          <p:cNvSpPr>
            <a:spLocks noGrp="1"/>
          </p:cNvSpPr>
          <p:nvPr>
            <p:ph sz="quarter" idx="13"/>
          </p:nvPr>
        </p:nvSpPr>
        <p:spPr>
          <a:xfrm>
            <a:off x="370663" y="1131352"/>
            <a:ext cx="11335783" cy="992088"/>
          </a:xfrm>
        </p:spPr>
        <p:txBody>
          <a:bodyPr/>
          <a:lstStyle/>
          <a:p>
            <a:r>
              <a:rPr lang="en-US" sz="2000" dirty="0"/>
              <a:t>The Work will then open in a sliding panel</a:t>
            </a:r>
          </a:p>
          <a:p>
            <a:endParaRPr lang="en-US" sz="2000" dirty="0"/>
          </a:p>
        </p:txBody>
      </p:sp>
      <p:sp>
        <p:nvSpPr>
          <p:cNvPr id="4" name="Rectangle 3">
            <a:extLst>
              <a:ext uri="{FF2B5EF4-FFF2-40B4-BE49-F238E27FC236}">
                <a16:creationId xmlns:a16="http://schemas.microsoft.com/office/drawing/2014/main" id="{F56CB6EA-4E43-920C-67DD-13841B8D2C88}"/>
              </a:ext>
            </a:extLst>
          </p:cNvPr>
          <p:cNvSpPr/>
          <p:nvPr/>
        </p:nvSpPr>
        <p:spPr>
          <a:xfrm>
            <a:off x="3556000" y="1770026"/>
            <a:ext cx="6004560" cy="471914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176765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4195B-AB45-1C8B-D3F5-E900E177E04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8F3DC2D-6CA1-7F9D-93EB-C0CC54FF9D50}"/>
              </a:ext>
            </a:extLst>
          </p:cNvPr>
          <p:cNvSpPr>
            <a:spLocks noGrp="1"/>
          </p:cNvSpPr>
          <p:nvPr>
            <p:ph type="body" sz="quarter" idx="16"/>
          </p:nvPr>
        </p:nvSpPr>
        <p:spPr>
          <a:xfrm>
            <a:off x="0" y="2523829"/>
            <a:ext cx="12192000" cy="1030130"/>
          </a:xfrm>
        </p:spPr>
        <p:txBody>
          <a:bodyPr/>
          <a:lstStyle/>
          <a:p>
            <a:r>
              <a:rPr lang="en-US" sz="3200" dirty="0"/>
              <a:t>Viewing and editing the Work and Instance after retrieving</a:t>
            </a:r>
          </a:p>
        </p:txBody>
      </p:sp>
      <p:sp>
        <p:nvSpPr>
          <p:cNvPr id="4" name="Footer Placeholder 3">
            <a:extLst>
              <a:ext uri="{FF2B5EF4-FFF2-40B4-BE49-F238E27FC236}">
                <a16:creationId xmlns:a16="http://schemas.microsoft.com/office/drawing/2014/main" id="{25410B42-40A0-8873-6680-D1AA4CA4171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777DF2DF-CAE2-DBB9-0EE9-7CC528E92FCC}"/>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36</a:t>
            </a:fld>
            <a:endParaRPr lang="en-GB" dirty="0"/>
          </a:p>
        </p:txBody>
      </p:sp>
    </p:spTree>
    <p:extLst>
      <p:ext uri="{BB962C8B-B14F-4D97-AF65-F5344CB8AC3E}">
        <p14:creationId xmlns:p14="http://schemas.microsoft.com/office/powerpoint/2010/main" val="2571963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CADB3-3CB5-B66F-0C2A-585667F6A63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9FA3767-B957-EDE2-4D49-BA11744F234A}"/>
              </a:ext>
            </a:extLst>
          </p:cNvPr>
          <p:cNvSpPr>
            <a:spLocks noGrp="1"/>
          </p:cNvSpPr>
          <p:nvPr>
            <p:ph type="title"/>
          </p:nvPr>
        </p:nvSpPr>
        <p:spPr/>
        <p:txBody>
          <a:bodyPr/>
          <a:lstStyle/>
          <a:p>
            <a:r>
              <a:rPr lang="en-US" dirty="0"/>
              <a:t>Viewing and editing the Work and Instance after retrieving</a:t>
            </a:r>
          </a:p>
        </p:txBody>
      </p:sp>
      <p:sp>
        <p:nvSpPr>
          <p:cNvPr id="9" name="Slide Number Placeholder 5">
            <a:extLst>
              <a:ext uri="{FF2B5EF4-FFF2-40B4-BE49-F238E27FC236}">
                <a16:creationId xmlns:a16="http://schemas.microsoft.com/office/drawing/2014/main" id="{C45E86F6-C9A4-BF1B-A659-5BCCAEBE604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37</a:t>
            </a:fld>
            <a:endParaRPr lang="en-GB" dirty="0"/>
          </a:p>
        </p:txBody>
      </p:sp>
      <p:sp>
        <p:nvSpPr>
          <p:cNvPr id="3" name="Content Placeholder 2">
            <a:extLst>
              <a:ext uri="{FF2B5EF4-FFF2-40B4-BE49-F238E27FC236}">
                <a16:creationId xmlns:a16="http://schemas.microsoft.com/office/drawing/2014/main" id="{04344573-CD3B-462E-14EA-8470A9727A56}"/>
              </a:ext>
            </a:extLst>
          </p:cNvPr>
          <p:cNvSpPr>
            <a:spLocks noGrp="1" noChangeArrowheads="1"/>
          </p:cNvSpPr>
          <p:nvPr>
            <p:ph sz="quarter" idx="13"/>
          </p:nvPr>
        </p:nvSpPr>
        <p:spPr bwMode="auto">
          <a:xfrm>
            <a:off x="387298" y="1001512"/>
            <a:ext cx="11417404" cy="2950728"/>
          </a:xfrm>
          <a:prstGeom prst="rect">
            <a:avLst/>
          </a:prstGeom>
        </p:spPr>
        <p:txBody>
          <a:bodyPr/>
          <a:lstStyle/>
          <a:p>
            <a:r>
              <a:rPr lang="en-US" altLang="en-US" sz="2000" dirty="0"/>
              <a:t>Clicking the “View Work” after retrieving a Work allows the staff user to </a:t>
            </a:r>
          </a:p>
          <a:p>
            <a:pPr lvl="1"/>
            <a:r>
              <a:rPr lang="en-US" sz="2000" dirty="0"/>
              <a:t>View the BIBFRAME record in RDF/XML format</a:t>
            </a:r>
          </a:p>
          <a:p>
            <a:pPr lvl="1"/>
            <a:r>
              <a:rPr lang="en-US" sz="2000" dirty="0"/>
              <a:t>View an “on the fly” conversion of the record to MARC </a:t>
            </a:r>
          </a:p>
          <a:p>
            <a:endParaRPr lang="en-US" altLang="en-US" sz="2000" dirty="0"/>
          </a:p>
        </p:txBody>
      </p:sp>
      <p:sp>
        <p:nvSpPr>
          <p:cNvPr id="2" name="TextBox 1">
            <a:extLst>
              <a:ext uri="{FF2B5EF4-FFF2-40B4-BE49-F238E27FC236}">
                <a16:creationId xmlns:a16="http://schemas.microsoft.com/office/drawing/2014/main" id="{EC7A16C1-B0B2-C7C8-1F10-D266CA9786E7}"/>
              </a:ext>
            </a:extLst>
          </p:cNvPr>
          <p:cNvSpPr txBox="1"/>
          <p:nvPr/>
        </p:nvSpPr>
        <p:spPr>
          <a:xfrm>
            <a:off x="9011920" y="1001512"/>
            <a:ext cx="1280160" cy="309766"/>
          </a:xfrm>
          <a:prstGeom prst="rect">
            <a:avLst/>
          </a:prstGeom>
          <a:solidFill>
            <a:srgbClr val="FFFF00"/>
          </a:solidFill>
          <a:ln>
            <a:solidFill>
              <a:schemeClr val="tx1"/>
            </a:solidFill>
          </a:ln>
        </p:spPr>
        <p:txBody>
          <a:bodyPr wrap="square" rtlCol="0">
            <a:noAutofit/>
          </a:bodyPr>
          <a:lstStyle/>
          <a:p>
            <a:pPr algn="l"/>
            <a:r>
              <a:rPr lang="en-US" sz="1400" dirty="0"/>
              <a:t>The Work</a:t>
            </a:r>
          </a:p>
        </p:txBody>
      </p:sp>
    </p:spTree>
    <p:extLst>
      <p:ext uri="{BB962C8B-B14F-4D97-AF65-F5344CB8AC3E}">
        <p14:creationId xmlns:p14="http://schemas.microsoft.com/office/powerpoint/2010/main" val="166148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57BA9-11DC-450D-B59C-70A9E832EBD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A248B4D-FE38-8D2B-DD3B-8FF117C5DD8B}"/>
              </a:ext>
            </a:extLst>
          </p:cNvPr>
          <p:cNvSpPr>
            <a:spLocks noGrp="1"/>
          </p:cNvSpPr>
          <p:nvPr>
            <p:ph type="title"/>
          </p:nvPr>
        </p:nvSpPr>
        <p:spPr/>
        <p:txBody>
          <a:bodyPr/>
          <a:lstStyle/>
          <a:p>
            <a:r>
              <a:rPr lang="en-US" dirty="0"/>
              <a:t>Viewing and editing the Work and Instance after retrieving</a:t>
            </a:r>
          </a:p>
        </p:txBody>
      </p:sp>
      <p:sp>
        <p:nvSpPr>
          <p:cNvPr id="9" name="Slide Number Placeholder 5">
            <a:extLst>
              <a:ext uri="{FF2B5EF4-FFF2-40B4-BE49-F238E27FC236}">
                <a16:creationId xmlns:a16="http://schemas.microsoft.com/office/drawing/2014/main" id="{21C72C91-6A24-953C-877D-0F24E71A781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38</a:t>
            </a:fld>
            <a:endParaRPr lang="en-GB" dirty="0"/>
          </a:p>
        </p:txBody>
      </p:sp>
      <p:sp>
        <p:nvSpPr>
          <p:cNvPr id="3" name="Content Placeholder 2">
            <a:extLst>
              <a:ext uri="{FF2B5EF4-FFF2-40B4-BE49-F238E27FC236}">
                <a16:creationId xmlns:a16="http://schemas.microsoft.com/office/drawing/2014/main" id="{EC8C4C3C-C5A5-7F4E-A3DB-D09769DDDF89}"/>
              </a:ext>
            </a:extLst>
          </p:cNvPr>
          <p:cNvSpPr>
            <a:spLocks noGrp="1" noChangeArrowheads="1"/>
          </p:cNvSpPr>
          <p:nvPr>
            <p:ph sz="quarter" idx="13"/>
          </p:nvPr>
        </p:nvSpPr>
        <p:spPr bwMode="auto">
          <a:xfrm>
            <a:off x="387298" y="1001512"/>
            <a:ext cx="11417404" cy="2950728"/>
          </a:xfrm>
          <a:prstGeom prst="rect">
            <a:avLst/>
          </a:prstGeom>
        </p:spPr>
        <p:txBody>
          <a:bodyPr/>
          <a:lstStyle/>
          <a:p>
            <a:r>
              <a:rPr lang="en-US" altLang="en-US" sz="2000" dirty="0"/>
              <a:t>We have retrieved Work title “Feminists don't wear pink and other lies” and will view the Work</a:t>
            </a:r>
            <a:endParaRPr lang="en-US" sz="2000" dirty="0"/>
          </a:p>
          <a:p>
            <a:endParaRPr lang="en-US" altLang="en-US" sz="2000" dirty="0"/>
          </a:p>
        </p:txBody>
      </p:sp>
      <p:graphicFrame>
        <p:nvGraphicFramePr>
          <p:cNvPr id="6" name="Table 5">
            <a:extLst>
              <a:ext uri="{FF2B5EF4-FFF2-40B4-BE49-F238E27FC236}">
                <a16:creationId xmlns:a16="http://schemas.microsoft.com/office/drawing/2014/main" id="{FD00C206-773A-E819-D278-1D0DBD087FB0}"/>
              </a:ext>
            </a:extLst>
          </p:cNvPr>
          <p:cNvGraphicFramePr>
            <a:graphicFrameLocks noGrp="1"/>
          </p:cNvGraphicFramePr>
          <p:nvPr/>
        </p:nvGraphicFramePr>
        <p:xfrm>
          <a:off x="838200" y="3818414"/>
          <a:ext cx="10515600" cy="365760"/>
        </p:xfrm>
        <a:graphic>
          <a:graphicData uri="http://schemas.openxmlformats.org/drawingml/2006/table">
            <a:tbl>
              <a:tblPr/>
              <a:tblGrid>
                <a:gridCol w="10515600">
                  <a:extLst>
                    <a:ext uri="{9D8B030D-6E8A-4147-A177-3AD203B41FA5}">
                      <a16:colId xmlns:a16="http://schemas.microsoft.com/office/drawing/2014/main" val="3709816891"/>
                    </a:ext>
                  </a:extLst>
                </a:gridCol>
              </a:tblGrid>
              <a:tr h="0">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3654945596"/>
                  </a:ext>
                </a:extLst>
              </a:tr>
            </a:tbl>
          </a:graphicData>
        </a:graphic>
      </p:graphicFrame>
      <p:pic>
        <p:nvPicPr>
          <p:cNvPr id="7" name="Picture 6">
            <a:extLst>
              <a:ext uri="{FF2B5EF4-FFF2-40B4-BE49-F238E27FC236}">
                <a16:creationId xmlns:a16="http://schemas.microsoft.com/office/drawing/2014/main" id="{1AB30FC2-E13B-AE61-1456-A5C4EADCD046}"/>
              </a:ext>
            </a:extLst>
          </p:cNvPr>
          <p:cNvPicPr>
            <a:picLocks noChangeAspect="1"/>
          </p:cNvPicPr>
          <p:nvPr/>
        </p:nvPicPr>
        <p:blipFill>
          <a:blip r:embed="rId2"/>
          <a:stretch>
            <a:fillRect/>
          </a:stretch>
        </p:blipFill>
        <p:spPr>
          <a:xfrm>
            <a:off x="0" y="1533808"/>
            <a:ext cx="12192000" cy="3790384"/>
          </a:xfrm>
          <a:prstGeom prst="rect">
            <a:avLst/>
          </a:prstGeom>
          <a:ln>
            <a:solidFill>
              <a:schemeClr val="tx1"/>
            </a:solidFill>
          </a:ln>
        </p:spPr>
      </p:pic>
      <p:sp>
        <p:nvSpPr>
          <p:cNvPr id="8" name="Rectangle 7">
            <a:extLst>
              <a:ext uri="{FF2B5EF4-FFF2-40B4-BE49-F238E27FC236}">
                <a16:creationId xmlns:a16="http://schemas.microsoft.com/office/drawing/2014/main" id="{72B421C3-E7A1-8758-A25A-FB478B7F0087}"/>
              </a:ext>
            </a:extLst>
          </p:cNvPr>
          <p:cNvSpPr/>
          <p:nvPr/>
        </p:nvSpPr>
        <p:spPr>
          <a:xfrm>
            <a:off x="365688" y="1584960"/>
            <a:ext cx="609672" cy="30976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9B7D1218-2B67-D24A-1169-EFC6EE98F42B}"/>
              </a:ext>
            </a:extLst>
          </p:cNvPr>
          <p:cNvSpPr/>
          <p:nvPr/>
        </p:nvSpPr>
        <p:spPr>
          <a:xfrm>
            <a:off x="2651760" y="2865120"/>
            <a:ext cx="251968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2519B8A6-0A10-76C7-EE2D-72BA6450912E}"/>
              </a:ext>
            </a:extLst>
          </p:cNvPr>
          <p:cNvSpPr/>
          <p:nvPr/>
        </p:nvSpPr>
        <p:spPr>
          <a:xfrm>
            <a:off x="10220960" y="2865120"/>
            <a:ext cx="711200" cy="3657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73C00A5C-6F3A-783A-CA08-337A64E967BA}"/>
              </a:ext>
            </a:extLst>
          </p:cNvPr>
          <p:cNvSpPr txBox="1"/>
          <p:nvPr/>
        </p:nvSpPr>
        <p:spPr>
          <a:xfrm>
            <a:off x="9011920" y="1468872"/>
            <a:ext cx="1280160" cy="309766"/>
          </a:xfrm>
          <a:prstGeom prst="rect">
            <a:avLst/>
          </a:prstGeom>
          <a:solidFill>
            <a:srgbClr val="FFFF00"/>
          </a:solidFill>
          <a:ln>
            <a:solidFill>
              <a:schemeClr val="tx1"/>
            </a:solidFill>
          </a:ln>
        </p:spPr>
        <p:txBody>
          <a:bodyPr wrap="square" rtlCol="0">
            <a:noAutofit/>
          </a:bodyPr>
          <a:lstStyle/>
          <a:p>
            <a:pPr algn="l"/>
            <a:r>
              <a:rPr lang="en-US" sz="1400" dirty="0"/>
              <a:t>The Work</a:t>
            </a:r>
          </a:p>
        </p:txBody>
      </p:sp>
    </p:spTree>
    <p:extLst>
      <p:ext uri="{BB962C8B-B14F-4D97-AF65-F5344CB8AC3E}">
        <p14:creationId xmlns:p14="http://schemas.microsoft.com/office/powerpoint/2010/main" val="3975528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843DD-B59F-D05F-C268-C9153F8470D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71AD072-A3E3-702F-47BC-D0F947EA18D2}"/>
              </a:ext>
            </a:extLst>
          </p:cNvPr>
          <p:cNvPicPr>
            <a:picLocks noChangeAspect="1"/>
          </p:cNvPicPr>
          <p:nvPr/>
        </p:nvPicPr>
        <p:blipFill>
          <a:blip r:embed="rId2"/>
          <a:stretch>
            <a:fillRect/>
          </a:stretch>
        </p:blipFill>
        <p:spPr>
          <a:xfrm>
            <a:off x="1960879" y="1463040"/>
            <a:ext cx="8732527" cy="4916138"/>
          </a:xfrm>
          <a:prstGeom prst="rect">
            <a:avLst/>
          </a:prstGeom>
          <a:ln>
            <a:solidFill>
              <a:schemeClr val="tx1"/>
            </a:solidFill>
          </a:ln>
        </p:spPr>
      </p:pic>
      <p:sp>
        <p:nvSpPr>
          <p:cNvPr id="10" name="Title 9">
            <a:extLst>
              <a:ext uri="{FF2B5EF4-FFF2-40B4-BE49-F238E27FC236}">
                <a16:creationId xmlns:a16="http://schemas.microsoft.com/office/drawing/2014/main" id="{E1E1D07C-4E23-914F-F752-867AD3E61713}"/>
              </a:ext>
            </a:extLst>
          </p:cNvPr>
          <p:cNvSpPr>
            <a:spLocks noGrp="1"/>
          </p:cNvSpPr>
          <p:nvPr>
            <p:ph type="title"/>
          </p:nvPr>
        </p:nvSpPr>
        <p:spPr/>
        <p:txBody>
          <a:bodyPr/>
          <a:lstStyle/>
          <a:p>
            <a:r>
              <a:rPr lang="en-US" dirty="0"/>
              <a:t>Viewing and editing the Work and Instance after retrieving</a:t>
            </a:r>
          </a:p>
        </p:txBody>
      </p:sp>
      <p:sp>
        <p:nvSpPr>
          <p:cNvPr id="9" name="Slide Number Placeholder 5">
            <a:extLst>
              <a:ext uri="{FF2B5EF4-FFF2-40B4-BE49-F238E27FC236}">
                <a16:creationId xmlns:a16="http://schemas.microsoft.com/office/drawing/2014/main" id="{DE432971-3ECB-557E-67E8-30B9F33FAFF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39</a:t>
            </a:fld>
            <a:endParaRPr lang="en-GB" dirty="0"/>
          </a:p>
        </p:txBody>
      </p:sp>
      <p:sp>
        <p:nvSpPr>
          <p:cNvPr id="3" name="Content Placeholder 2">
            <a:extLst>
              <a:ext uri="{FF2B5EF4-FFF2-40B4-BE49-F238E27FC236}">
                <a16:creationId xmlns:a16="http://schemas.microsoft.com/office/drawing/2014/main" id="{B18B599C-DCF8-BDE7-406E-A3F91269AA15}"/>
              </a:ext>
            </a:extLst>
          </p:cNvPr>
          <p:cNvSpPr>
            <a:spLocks noGrp="1" noChangeArrowheads="1"/>
          </p:cNvSpPr>
          <p:nvPr>
            <p:ph sz="quarter" idx="13"/>
          </p:nvPr>
        </p:nvSpPr>
        <p:spPr bwMode="auto">
          <a:xfrm>
            <a:off x="387298" y="1001512"/>
            <a:ext cx="11417404" cy="461528"/>
          </a:xfrm>
          <a:prstGeom prst="rect">
            <a:avLst/>
          </a:prstGeom>
        </p:spPr>
        <p:txBody>
          <a:bodyPr/>
          <a:lstStyle/>
          <a:p>
            <a:r>
              <a:rPr lang="en-US" altLang="en-US" sz="2000" dirty="0"/>
              <a:t>Here is the BIBFRAME Work in RDF/XML format</a:t>
            </a:r>
            <a:endParaRPr lang="en-US" sz="2000" dirty="0"/>
          </a:p>
          <a:p>
            <a:endParaRPr lang="en-US" altLang="en-US" sz="2000" dirty="0"/>
          </a:p>
        </p:txBody>
      </p:sp>
      <p:sp>
        <p:nvSpPr>
          <p:cNvPr id="8" name="Rectangle 7">
            <a:extLst>
              <a:ext uri="{FF2B5EF4-FFF2-40B4-BE49-F238E27FC236}">
                <a16:creationId xmlns:a16="http://schemas.microsoft.com/office/drawing/2014/main" id="{59B6E436-15BB-693F-E574-54F18C25A658}"/>
              </a:ext>
            </a:extLst>
          </p:cNvPr>
          <p:cNvSpPr/>
          <p:nvPr/>
        </p:nvSpPr>
        <p:spPr>
          <a:xfrm>
            <a:off x="2042088" y="2169707"/>
            <a:ext cx="609672" cy="30976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1C1BB2C6-B51B-C175-F8EC-93BEC48966BD}"/>
              </a:ext>
            </a:extLst>
          </p:cNvPr>
          <p:cNvSpPr/>
          <p:nvPr/>
        </p:nvSpPr>
        <p:spPr>
          <a:xfrm>
            <a:off x="3220720" y="2580640"/>
            <a:ext cx="6761486" cy="379853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28E9C98D-7C20-21D3-4F6E-6A33D6ADFD2B}"/>
              </a:ext>
            </a:extLst>
          </p:cNvPr>
          <p:cNvSpPr txBox="1"/>
          <p:nvPr/>
        </p:nvSpPr>
        <p:spPr>
          <a:xfrm>
            <a:off x="9011920" y="1001512"/>
            <a:ext cx="1280160" cy="309766"/>
          </a:xfrm>
          <a:prstGeom prst="rect">
            <a:avLst/>
          </a:prstGeom>
          <a:solidFill>
            <a:srgbClr val="FFFF00"/>
          </a:solidFill>
          <a:ln>
            <a:solidFill>
              <a:schemeClr val="tx1"/>
            </a:solidFill>
          </a:ln>
        </p:spPr>
        <p:txBody>
          <a:bodyPr wrap="square" rtlCol="0">
            <a:noAutofit/>
          </a:bodyPr>
          <a:lstStyle/>
          <a:p>
            <a:pPr algn="l"/>
            <a:r>
              <a:rPr lang="en-US" sz="1400" dirty="0"/>
              <a:t>The Work</a:t>
            </a:r>
          </a:p>
        </p:txBody>
      </p:sp>
    </p:spTree>
    <p:extLst>
      <p:ext uri="{BB962C8B-B14F-4D97-AF65-F5344CB8AC3E}">
        <p14:creationId xmlns:p14="http://schemas.microsoft.com/office/powerpoint/2010/main" val="2438863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BAB34C-A34C-4D9D-2558-97A732A9BCB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75D5E5E-0D0B-1B59-59D6-9F9B6060D412}"/>
              </a:ext>
            </a:extLst>
          </p:cNvPr>
          <p:cNvSpPr>
            <a:spLocks noGrp="1"/>
          </p:cNvSpPr>
          <p:nvPr>
            <p:ph type="title"/>
          </p:nvPr>
        </p:nvSpPr>
        <p:spPr/>
        <p:txBody>
          <a:bodyPr/>
          <a:lstStyle/>
          <a:p>
            <a:r>
              <a:rPr lang="en-US" dirty="0"/>
              <a:t>Introduction to this presentation</a:t>
            </a:r>
          </a:p>
        </p:txBody>
      </p:sp>
      <p:sp>
        <p:nvSpPr>
          <p:cNvPr id="9" name="Slide Number Placeholder 5">
            <a:extLst>
              <a:ext uri="{FF2B5EF4-FFF2-40B4-BE49-F238E27FC236}">
                <a16:creationId xmlns:a16="http://schemas.microsoft.com/office/drawing/2014/main" id="{D127CE22-833F-0D21-E48C-C10BE861CA3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dirty="0"/>
          </a:p>
        </p:txBody>
      </p:sp>
      <p:sp>
        <p:nvSpPr>
          <p:cNvPr id="11" name="Content Placeholder 10">
            <a:extLst>
              <a:ext uri="{FF2B5EF4-FFF2-40B4-BE49-F238E27FC236}">
                <a16:creationId xmlns:a16="http://schemas.microsoft.com/office/drawing/2014/main" id="{80A44AE9-1BE3-7BA2-EDB5-D75CCA8AFB34}"/>
              </a:ext>
            </a:extLst>
          </p:cNvPr>
          <p:cNvSpPr>
            <a:spLocks noGrp="1"/>
          </p:cNvSpPr>
          <p:nvPr>
            <p:ph sz="quarter" idx="13"/>
          </p:nvPr>
        </p:nvSpPr>
        <p:spPr>
          <a:xfrm>
            <a:off x="370663" y="1131352"/>
            <a:ext cx="11335783" cy="5055334"/>
          </a:xfrm>
        </p:spPr>
        <p:txBody>
          <a:bodyPr/>
          <a:lstStyle/>
          <a:p>
            <a:r>
              <a:rPr lang="en-US" sz="2000" dirty="0"/>
              <a:t>BIBFRAME records in Alma, both the Works as well as the Instances, can be retrieved via the Alma repository search.</a:t>
            </a:r>
          </a:p>
          <a:p>
            <a:r>
              <a:rPr lang="en-US" sz="2000" dirty="0"/>
              <a:t>After retrieving a Work or an Instance, the staff use can navigate within the record as well as to and from the associated Work or Instance.</a:t>
            </a:r>
          </a:p>
          <a:p>
            <a:r>
              <a:rPr lang="en-US" sz="2000" dirty="0"/>
              <a:t>In a separate presentation we will show how it is also possible to edit a Work or an Instance from the Alma repository search results</a:t>
            </a:r>
          </a:p>
          <a:p>
            <a:endParaRPr lang="en-US" sz="2000" dirty="0"/>
          </a:p>
          <a:p>
            <a:r>
              <a:rPr lang="en-US" sz="2000" dirty="0"/>
              <a:t>Disclaimer: </a:t>
            </a:r>
          </a:p>
          <a:p>
            <a:pPr lvl="1"/>
            <a:r>
              <a:rPr lang="en-US" sz="2000" dirty="0"/>
              <a:t>BIBFRAME in Alma is currently undergoing a major development phase.  Consequently,  screenshots and statements in this presentation are subject to change.</a:t>
            </a:r>
          </a:p>
          <a:p>
            <a:pPr lvl="1"/>
            <a:r>
              <a:rPr lang="en-US" sz="2000" dirty="0"/>
              <a:t>In order for the BIBFRAME functionality to be used, BIBFRAME must be enabled in your institution.  See </a:t>
            </a:r>
            <a:r>
              <a:rPr lang="en-US" sz="2000" dirty="0">
                <a:hlinkClick r:id="rId2"/>
              </a:rPr>
              <a:t>Enabling BIBFRAME in Your Institution</a:t>
            </a:r>
            <a:endParaRPr lang="en-US" sz="2000" dirty="0"/>
          </a:p>
          <a:p>
            <a:endParaRPr lang="en-US" sz="2000" dirty="0"/>
          </a:p>
        </p:txBody>
      </p:sp>
    </p:spTree>
    <p:extLst>
      <p:ext uri="{BB962C8B-B14F-4D97-AF65-F5344CB8AC3E}">
        <p14:creationId xmlns:p14="http://schemas.microsoft.com/office/powerpoint/2010/main" val="3651084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A1C31-C6CD-AA9F-979E-9E01C1857DA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02C3EF-84F5-5D13-3B85-EC67C55871C0}"/>
              </a:ext>
            </a:extLst>
          </p:cNvPr>
          <p:cNvPicPr>
            <a:picLocks noChangeAspect="1"/>
          </p:cNvPicPr>
          <p:nvPr/>
        </p:nvPicPr>
        <p:blipFill>
          <a:blip r:embed="rId2"/>
          <a:stretch>
            <a:fillRect/>
          </a:stretch>
        </p:blipFill>
        <p:spPr>
          <a:xfrm>
            <a:off x="2910234" y="1497928"/>
            <a:ext cx="7239678" cy="4881250"/>
          </a:xfrm>
          <a:prstGeom prst="rect">
            <a:avLst/>
          </a:prstGeom>
          <a:ln>
            <a:solidFill>
              <a:schemeClr val="tx1"/>
            </a:solidFill>
          </a:ln>
        </p:spPr>
      </p:pic>
      <p:sp>
        <p:nvSpPr>
          <p:cNvPr id="10" name="Title 9">
            <a:extLst>
              <a:ext uri="{FF2B5EF4-FFF2-40B4-BE49-F238E27FC236}">
                <a16:creationId xmlns:a16="http://schemas.microsoft.com/office/drawing/2014/main" id="{55375C38-5BD5-426A-C128-8A942DF93145}"/>
              </a:ext>
            </a:extLst>
          </p:cNvPr>
          <p:cNvSpPr>
            <a:spLocks noGrp="1"/>
          </p:cNvSpPr>
          <p:nvPr>
            <p:ph type="title"/>
          </p:nvPr>
        </p:nvSpPr>
        <p:spPr/>
        <p:txBody>
          <a:bodyPr/>
          <a:lstStyle/>
          <a:p>
            <a:r>
              <a:rPr lang="en-US" dirty="0"/>
              <a:t>Viewing and editing the Work and Instance after retrieving</a:t>
            </a:r>
          </a:p>
        </p:txBody>
      </p:sp>
      <p:sp>
        <p:nvSpPr>
          <p:cNvPr id="9" name="Slide Number Placeholder 5">
            <a:extLst>
              <a:ext uri="{FF2B5EF4-FFF2-40B4-BE49-F238E27FC236}">
                <a16:creationId xmlns:a16="http://schemas.microsoft.com/office/drawing/2014/main" id="{3363B24A-C3FD-CC9F-CA7A-50F22F2E259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40</a:t>
            </a:fld>
            <a:endParaRPr lang="en-GB" dirty="0"/>
          </a:p>
        </p:txBody>
      </p:sp>
      <p:sp>
        <p:nvSpPr>
          <p:cNvPr id="3" name="Content Placeholder 2">
            <a:extLst>
              <a:ext uri="{FF2B5EF4-FFF2-40B4-BE49-F238E27FC236}">
                <a16:creationId xmlns:a16="http://schemas.microsoft.com/office/drawing/2014/main" id="{28A4E329-1E12-DDA0-70B4-1E47A613E28F}"/>
              </a:ext>
            </a:extLst>
          </p:cNvPr>
          <p:cNvSpPr>
            <a:spLocks noGrp="1" noChangeArrowheads="1"/>
          </p:cNvSpPr>
          <p:nvPr>
            <p:ph sz="quarter" idx="13"/>
          </p:nvPr>
        </p:nvSpPr>
        <p:spPr bwMode="auto">
          <a:xfrm>
            <a:off x="387298" y="1001512"/>
            <a:ext cx="11417404" cy="461528"/>
          </a:xfrm>
          <a:prstGeom prst="rect">
            <a:avLst/>
          </a:prstGeom>
        </p:spPr>
        <p:txBody>
          <a:bodyPr/>
          <a:lstStyle/>
          <a:p>
            <a:r>
              <a:rPr lang="en-US" altLang="en-US" sz="2000" dirty="0"/>
              <a:t>Here is the BIBFRAME Work converted on the fly to MARC</a:t>
            </a:r>
            <a:endParaRPr lang="en-US" sz="2000" dirty="0"/>
          </a:p>
          <a:p>
            <a:endParaRPr lang="en-US" altLang="en-US" sz="2000" dirty="0"/>
          </a:p>
        </p:txBody>
      </p:sp>
      <p:sp>
        <p:nvSpPr>
          <p:cNvPr id="8" name="Rectangle 7">
            <a:extLst>
              <a:ext uri="{FF2B5EF4-FFF2-40B4-BE49-F238E27FC236}">
                <a16:creationId xmlns:a16="http://schemas.microsoft.com/office/drawing/2014/main" id="{7CC17700-07C2-E1B3-B28C-1396410CC711}"/>
              </a:ext>
            </a:extLst>
          </p:cNvPr>
          <p:cNvSpPr/>
          <p:nvPr/>
        </p:nvSpPr>
        <p:spPr>
          <a:xfrm>
            <a:off x="3667688" y="2230234"/>
            <a:ext cx="487752" cy="30976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6295C5A4-D672-BFD9-54DE-1B364077D046}"/>
              </a:ext>
            </a:extLst>
          </p:cNvPr>
          <p:cNvSpPr/>
          <p:nvPr/>
        </p:nvSpPr>
        <p:spPr>
          <a:xfrm>
            <a:off x="3180080" y="2844800"/>
            <a:ext cx="6929192" cy="353437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34646E85-AE40-F925-B35A-9691F0E44EAD}"/>
              </a:ext>
            </a:extLst>
          </p:cNvPr>
          <p:cNvSpPr txBox="1"/>
          <p:nvPr/>
        </p:nvSpPr>
        <p:spPr>
          <a:xfrm>
            <a:off x="9011920" y="1001512"/>
            <a:ext cx="1280160" cy="309766"/>
          </a:xfrm>
          <a:prstGeom prst="rect">
            <a:avLst/>
          </a:prstGeom>
          <a:solidFill>
            <a:srgbClr val="FFFF00"/>
          </a:solidFill>
          <a:ln>
            <a:solidFill>
              <a:schemeClr val="tx1"/>
            </a:solidFill>
          </a:ln>
        </p:spPr>
        <p:txBody>
          <a:bodyPr wrap="square" rtlCol="0">
            <a:noAutofit/>
          </a:bodyPr>
          <a:lstStyle/>
          <a:p>
            <a:pPr algn="l"/>
            <a:r>
              <a:rPr lang="en-US" sz="1400" dirty="0"/>
              <a:t>The Work</a:t>
            </a:r>
          </a:p>
        </p:txBody>
      </p:sp>
    </p:spTree>
    <p:extLst>
      <p:ext uri="{BB962C8B-B14F-4D97-AF65-F5344CB8AC3E}">
        <p14:creationId xmlns:p14="http://schemas.microsoft.com/office/powerpoint/2010/main" val="2175738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75C6F-F314-6E7F-0FBD-DDC7A58C0C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796CAAD-4147-4E4A-A6B5-D5165D9C2DA2}"/>
              </a:ext>
            </a:extLst>
          </p:cNvPr>
          <p:cNvPicPr>
            <a:picLocks noChangeAspect="1"/>
          </p:cNvPicPr>
          <p:nvPr/>
        </p:nvPicPr>
        <p:blipFill>
          <a:blip r:embed="rId2"/>
          <a:stretch>
            <a:fillRect/>
          </a:stretch>
        </p:blipFill>
        <p:spPr>
          <a:xfrm>
            <a:off x="80123" y="2185814"/>
            <a:ext cx="12031754" cy="2486372"/>
          </a:xfrm>
          <a:prstGeom prst="rect">
            <a:avLst/>
          </a:prstGeom>
          <a:ln>
            <a:solidFill>
              <a:schemeClr val="tx1"/>
            </a:solidFill>
          </a:ln>
        </p:spPr>
      </p:pic>
      <p:sp>
        <p:nvSpPr>
          <p:cNvPr id="10" name="Title 9">
            <a:extLst>
              <a:ext uri="{FF2B5EF4-FFF2-40B4-BE49-F238E27FC236}">
                <a16:creationId xmlns:a16="http://schemas.microsoft.com/office/drawing/2014/main" id="{F3802AE5-7105-AB84-B13E-18E2B08EDD3A}"/>
              </a:ext>
            </a:extLst>
          </p:cNvPr>
          <p:cNvSpPr>
            <a:spLocks noGrp="1"/>
          </p:cNvSpPr>
          <p:nvPr>
            <p:ph type="title"/>
          </p:nvPr>
        </p:nvSpPr>
        <p:spPr/>
        <p:txBody>
          <a:bodyPr/>
          <a:lstStyle/>
          <a:p>
            <a:r>
              <a:rPr lang="en-US" dirty="0"/>
              <a:t>Viewing and editing the Work and Instance after retrieving</a:t>
            </a:r>
          </a:p>
        </p:txBody>
      </p:sp>
      <p:sp>
        <p:nvSpPr>
          <p:cNvPr id="9" name="Slide Number Placeholder 5">
            <a:extLst>
              <a:ext uri="{FF2B5EF4-FFF2-40B4-BE49-F238E27FC236}">
                <a16:creationId xmlns:a16="http://schemas.microsoft.com/office/drawing/2014/main" id="{05AD2F1F-BA75-C01E-A63D-5F85FB871EF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41</a:t>
            </a:fld>
            <a:endParaRPr lang="en-GB" dirty="0"/>
          </a:p>
        </p:txBody>
      </p:sp>
      <p:sp>
        <p:nvSpPr>
          <p:cNvPr id="3" name="Content Placeholder 2">
            <a:extLst>
              <a:ext uri="{FF2B5EF4-FFF2-40B4-BE49-F238E27FC236}">
                <a16:creationId xmlns:a16="http://schemas.microsoft.com/office/drawing/2014/main" id="{958D025B-A4FC-D0CA-34E2-8D287C42C85C}"/>
              </a:ext>
            </a:extLst>
          </p:cNvPr>
          <p:cNvSpPr>
            <a:spLocks noGrp="1" noChangeArrowheads="1"/>
          </p:cNvSpPr>
          <p:nvPr>
            <p:ph sz="quarter" idx="13"/>
          </p:nvPr>
        </p:nvSpPr>
        <p:spPr bwMode="auto">
          <a:xfrm>
            <a:off x="387298" y="1001512"/>
            <a:ext cx="11417404" cy="461528"/>
          </a:xfrm>
          <a:prstGeom prst="rect">
            <a:avLst/>
          </a:prstGeom>
        </p:spPr>
        <p:txBody>
          <a:bodyPr/>
          <a:lstStyle/>
          <a:p>
            <a:r>
              <a:rPr lang="en-US" altLang="en-US" sz="2000" dirty="0"/>
              <a:t>Now the staff user will click “Edit Record” for the BIBFRAME Work</a:t>
            </a:r>
            <a:endParaRPr lang="en-US" sz="2000" dirty="0"/>
          </a:p>
          <a:p>
            <a:endParaRPr lang="en-US" altLang="en-US" sz="2000" dirty="0"/>
          </a:p>
        </p:txBody>
      </p:sp>
      <p:sp>
        <p:nvSpPr>
          <p:cNvPr id="11" name="Rectangle 10">
            <a:extLst>
              <a:ext uri="{FF2B5EF4-FFF2-40B4-BE49-F238E27FC236}">
                <a16:creationId xmlns:a16="http://schemas.microsoft.com/office/drawing/2014/main" id="{53852E1A-7566-3146-A02A-F4668A642BD0}"/>
              </a:ext>
            </a:extLst>
          </p:cNvPr>
          <p:cNvSpPr/>
          <p:nvPr/>
        </p:nvSpPr>
        <p:spPr>
          <a:xfrm>
            <a:off x="10617200" y="3256280"/>
            <a:ext cx="863672" cy="381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370D2CCF-57A0-711B-5B44-5DD6A6EA3515}"/>
              </a:ext>
            </a:extLst>
          </p:cNvPr>
          <p:cNvSpPr txBox="1"/>
          <p:nvPr/>
        </p:nvSpPr>
        <p:spPr>
          <a:xfrm>
            <a:off x="9011920" y="1001512"/>
            <a:ext cx="1280160" cy="309766"/>
          </a:xfrm>
          <a:prstGeom prst="rect">
            <a:avLst/>
          </a:prstGeom>
          <a:solidFill>
            <a:srgbClr val="FFFF00"/>
          </a:solidFill>
          <a:ln>
            <a:solidFill>
              <a:schemeClr val="tx1"/>
            </a:solidFill>
          </a:ln>
        </p:spPr>
        <p:txBody>
          <a:bodyPr wrap="square" rtlCol="0">
            <a:noAutofit/>
          </a:bodyPr>
          <a:lstStyle/>
          <a:p>
            <a:pPr algn="l"/>
            <a:r>
              <a:rPr lang="en-US" sz="1400" dirty="0"/>
              <a:t>The Work</a:t>
            </a:r>
          </a:p>
        </p:txBody>
      </p:sp>
    </p:spTree>
    <p:extLst>
      <p:ext uri="{BB962C8B-B14F-4D97-AF65-F5344CB8AC3E}">
        <p14:creationId xmlns:p14="http://schemas.microsoft.com/office/powerpoint/2010/main" val="3778496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BE2B-8C5D-EB3D-BB29-EA037ACD287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011433D-BAC2-7F9A-2955-51559A390645}"/>
              </a:ext>
            </a:extLst>
          </p:cNvPr>
          <p:cNvPicPr>
            <a:picLocks noChangeAspect="1"/>
          </p:cNvPicPr>
          <p:nvPr/>
        </p:nvPicPr>
        <p:blipFill>
          <a:blip r:embed="rId2"/>
          <a:stretch>
            <a:fillRect/>
          </a:stretch>
        </p:blipFill>
        <p:spPr>
          <a:xfrm>
            <a:off x="1817238" y="2574900"/>
            <a:ext cx="7873650" cy="3914272"/>
          </a:xfrm>
          <a:prstGeom prst="rect">
            <a:avLst/>
          </a:prstGeom>
          <a:ln>
            <a:solidFill>
              <a:schemeClr val="tx1"/>
            </a:solidFill>
          </a:ln>
        </p:spPr>
      </p:pic>
      <p:sp>
        <p:nvSpPr>
          <p:cNvPr id="10" name="Title 9">
            <a:extLst>
              <a:ext uri="{FF2B5EF4-FFF2-40B4-BE49-F238E27FC236}">
                <a16:creationId xmlns:a16="http://schemas.microsoft.com/office/drawing/2014/main" id="{E4C50A1C-D96F-9E66-E9FF-A7B9085EA260}"/>
              </a:ext>
            </a:extLst>
          </p:cNvPr>
          <p:cNvSpPr>
            <a:spLocks noGrp="1"/>
          </p:cNvSpPr>
          <p:nvPr>
            <p:ph type="title"/>
          </p:nvPr>
        </p:nvSpPr>
        <p:spPr/>
        <p:txBody>
          <a:bodyPr/>
          <a:lstStyle/>
          <a:p>
            <a:r>
              <a:rPr lang="en-US" dirty="0"/>
              <a:t>Viewing and editing the Work and Instance after retrieving</a:t>
            </a:r>
          </a:p>
        </p:txBody>
      </p:sp>
      <p:sp>
        <p:nvSpPr>
          <p:cNvPr id="9" name="Slide Number Placeholder 5">
            <a:extLst>
              <a:ext uri="{FF2B5EF4-FFF2-40B4-BE49-F238E27FC236}">
                <a16:creationId xmlns:a16="http://schemas.microsoft.com/office/drawing/2014/main" id="{4BDD337E-DCBD-07E9-6BA4-C8655A56AA7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42</a:t>
            </a:fld>
            <a:endParaRPr lang="en-GB" dirty="0"/>
          </a:p>
        </p:txBody>
      </p:sp>
      <p:sp>
        <p:nvSpPr>
          <p:cNvPr id="3" name="Content Placeholder 2">
            <a:extLst>
              <a:ext uri="{FF2B5EF4-FFF2-40B4-BE49-F238E27FC236}">
                <a16:creationId xmlns:a16="http://schemas.microsoft.com/office/drawing/2014/main" id="{AAD4E322-E17E-DB9D-506C-971FF685B7AE}"/>
              </a:ext>
            </a:extLst>
          </p:cNvPr>
          <p:cNvSpPr>
            <a:spLocks noGrp="1" noChangeArrowheads="1"/>
          </p:cNvSpPr>
          <p:nvPr>
            <p:ph sz="quarter" idx="13"/>
          </p:nvPr>
        </p:nvSpPr>
        <p:spPr bwMode="auto">
          <a:xfrm>
            <a:off x="387298" y="1001512"/>
            <a:ext cx="11417404" cy="1432568"/>
          </a:xfrm>
          <a:prstGeom prst="rect">
            <a:avLst/>
          </a:prstGeom>
        </p:spPr>
        <p:txBody>
          <a:bodyPr/>
          <a:lstStyle/>
          <a:p>
            <a:r>
              <a:rPr lang="en-US" altLang="en-US" sz="2000" dirty="0"/>
              <a:t>The BIBFRAME Work opens in editing mode.  This will be discussed more in depth in the presentation on the Linked Open Data for BIBFRAME editor.</a:t>
            </a:r>
          </a:p>
          <a:p>
            <a:r>
              <a:rPr lang="en-US" sz="2000" dirty="0"/>
              <a:t>What is important now is that the staff user can navigate through the record by clicking each section in the navigation bar rather than scrolling through the record.</a:t>
            </a:r>
          </a:p>
          <a:p>
            <a:endParaRPr lang="en-US" altLang="en-US" sz="2000" dirty="0"/>
          </a:p>
        </p:txBody>
      </p:sp>
      <p:sp>
        <p:nvSpPr>
          <p:cNvPr id="11" name="Rectangle 10">
            <a:extLst>
              <a:ext uri="{FF2B5EF4-FFF2-40B4-BE49-F238E27FC236}">
                <a16:creationId xmlns:a16="http://schemas.microsoft.com/office/drawing/2014/main" id="{D741029A-082C-4A92-8F74-4E58BE875817}"/>
              </a:ext>
            </a:extLst>
          </p:cNvPr>
          <p:cNvSpPr/>
          <p:nvPr/>
        </p:nvSpPr>
        <p:spPr>
          <a:xfrm>
            <a:off x="2976880" y="2848200"/>
            <a:ext cx="1188720" cy="360810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TextBox 5">
            <a:extLst>
              <a:ext uri="{FF2B5EF4-FFF2-40B4-BE49-F238E27FC236}">
                <a16:creationId xmlns:a16="http://schemas.microsoft.com/office/drawing/2014/main" id="{494ABFF8-A5F6-943A-484C-0018C6EDD61F}"/>
              </a:ext>
            </a:extLst>
          </p:cNvPr>
          <p:cNvSpPr txBox="1"/>
          <p:nvPr/>
        </p:nvSpPr>
        <p:spPr>
          <a:xfrm>
            <a:off x="365688" y="3708400"/>
            <a:ext cx="1991432" cy="1005840"/>
          </a:xfrm>
          <a:prstGeom prst="rect">
            <a:avLst/>
          </a:prstGeom>
          <a:solidFill>
            <a:srgbClr val="FFFF00"/>
          </a:solidFill>
          <a:ln>
            <a:solidFill>
              <a:schemeClr val="accent2"/>
            </a:solidFill>
          </a:ln>
        </p:spPr>
        <p:txBody>
          <a:bodyPr wrap="square" rtlCol="0">
            <a:noAutofit/>
          </a:bodyPr>
          <a:lstStyle/>
          <a:p>
            <a:pPr algn="l"/>
            <a:r>
              <a:rPr lang="en-US" sz="1400" dirty="0"/>
              <a:t>Staff user can navigate through the record by clicking each section</a:t>
            </a:r>
          </a:p>
        </p:txBody>
      </p:sp>
      <p:sp>
        <p:nvSpPr>
          <p:cNvPr id="2" name="TextBox 1">
            <a:extLst>
              <a:ext uri="{FF2B5EF4-FFF2-40B4-BE49-F238E27FC236}">
                <a16:creationId xmlns:a16="http://schemas.microsoft.com/office/drawing/2014/main" id="{B7303F01-1679-729E-09C0-A0DF8B396A6C}"/>
              </a:ext>
            </a:extLst>
          </p:cNvPr>
          <p:cNvSpPr txBox="1"/>
          <p:nvPr/>
        </p:nvSpPr>
        <p:spPr>
          <a:xfrm>
            <a:off x="9011920" y="1418072"/>
            <a:ext cx="1280160" cy="309766"/>
          </a:xfrm>
          <a:prstGeom prst="rect">
            <a:avLst/>
          </a:prstGeom>
          <a:solidFill>
            <a:srgbClr val="FFFF00"/>
          </a:solidFill>
          <a:ln>
            <a:solidFill>
              <a:schemeClr val="tx1"/>
            </a:solidFill>
          </a:ln>
        </p:spPr>
        <p:txBody>
          <a:bodyPr wrap="square" rtlCol="0">
            <a:noAutofit/>
          </a:bodyPr>
          <a:lstStyle/>
          <a:p>
            <a:pPr algn="l"/>
            <a:r>
              <a:rPr lang="en-US" sz="1400" dirty="0"/>
              <a:t>The Work</a:t>
            </a:r>
          </a:p>
        </p:txBody>
      </p:sp>
    </p:spTree>
    <p:extLst>
      <p:ext uri="{BB962C8B-B14F-4D97-AF65-F5344CB8AC3E}">
        <p14:creationId xmlns:p14="http://schemas.microsoft.com/office/powerpoint/2010/main" val="1216071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678E3-C609-0DC3-2D44-995A08DB313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EE59EAFE-BE92-0535-7B38-EBEF97B7E474}"/>
              </a:ext>
            </a:extLst>
          </p:cNvPr>
          <p:cNvPicPr>
            <a:picLocks noChangeAspect="1"/>
          </p:cNvPicPr>
          <p:nvPr/>
        </p:nvPicPr>
        <p:blipFill>
          <a:blip r:embed="rId2"/>
          <a:stretch>
            <a:fillRect/>
          </a:stretch>
        </p:blipFill>
        <p:spPr>
          <a:xfrm>
            <a:off x="1778000" y="996315"/>
            <a:ext cx="9014745" cy="5189477"/>
          </a:xfrm>
          <a:prstGeom prst="rect">
            <a:avLst/>
          </a:prstGeom>
          <a:ln>
            <a:solidFill>
              <a:schemeClr val="tx1"/>
            </a:solidFill>
          </a:ln>
        </p:spPr>
      </p:pic>
      <p:sp>
        <p:nvSpPr>
          <p:cNvPr id="10" name="Title 9">
            <a:extLst>
              <a:ext uri="{FF2B5EF4-FFF2-40B4-BE49-F238E27FC236}">
                <a16:creationId xmlns:a16="http://schemas.microsoft.com/office/drawing/2014/main" id="{68D2B993-4253-7C32-0E39-908A88E9497F}"/>
              </a:ext>
            </a:extLst>
          </p:cNvPr>
          <p:cNvSpPr>
            <a:spLocks noGrp="1"/>
          </p:cNvSpPr>
          <p:nvPr>
            <p:ph type="title"/>
          </p:nvPr>
        </p:nvSpPr>
        <p:spPr/>
        <p:txBody>
          <a:bodyPr/>
          <a:lstStyle/>
          <a:p>
            <a:r>
              <a:rPr lang="en-US" dirty="0"/>
              <a:t>Viewing and editing the Work and Instance after retrieving</a:t>
            </a:r>
          </a:p>
        </p:txBody>
      </p:sp>
      <p:sp>
        <p:nvSpPr>
          <p:cNvPr id="9" name="Slide Number Placeholder 5">
            <a:extLst>
              <a:ext uri="{FF2B5EF4-FFF2-40B4-BE49-F238E27FC236}">
                <a16:creationId xmlns:a16="http://schemas.microsoft.com/office/drawing/2014/main" id="{541E9AFA-D3A3-CC6B-B65E-54DCD505323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43</a:t>
            </a:fld>
            <a:endParaRPr lang="en-GB" dirty="0"/>
          </a:p>
        </p:txBody>
      </p:sp>
      <p:sp>
        <p:nvSpPr>
          <p:cNvPr id="11" name="Rectangle 10">
            <a:extLst>
              <a:ext uri="{FF2B5EF4-FFF2-40B4-BE49-F238E27FC236}">
                <a16:creationId xmlns:a16="http://schemas.microsoft.com/office/drawing/2014/main" id="{1479F5E6-B1A0-437C-65B8-E18081DD5B2D}"/>
              </a:ext>
            </a:extLst>
          </p:cNvPr>
          <p:cNvSpPr/>
          <p:nvPr/>
        </p:nvSpPr>
        <p:spPr>
          <a:xfrm>
            <a:off x="3448013" y="1960228"/>
            <a:ext cx="7270787" cy="231713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TextBox 5">
            <a:extLst>
              <a:ext uri="{FF2B5EF4-FFF2-40B4-BE49-F238E27FC236}">
                <a16:creationId xmlns:a16="http://schemas.microsoft.com/office/drawing/2014/main" id="{62FA2A2E-9100-AF6D-A44F-6C494C2C561E}"/>
              </a:ext>
            </a:extLst>
          </p:cNvPr>
          <p:cNvSpPr txBox="1"/>
          <p:nvPr/>
        </p:nvSpPr>
        <p:spPr>
          <a:xfrm>
            <a:off x="213288" y="3281680"/>
            <a:ext cx="2621352" cy="762000"/>
          </a:xfrm>
          <a:prstGeom prst="rect">
            <a:avLst/>
          </a:prstGeom>
          <a:solidFill>
            <a:srgbClr val="FFFF00"/>
          </a:solidFill>
          <a:ln>
            <a:solidFill>
              <a:schemeClr val="accent2"/>
            </a:solidFill>
          </a:ln>
        </p:spPr>
        <p:txBody>
          <a:bodyPr wrap="square" rtlCol="0">
            <a:noAutofit/>
          </a:bodyPr>
          <a:lstStyle/>
          <a:p>
            <a:pPr algn="l"/>
            <a:r>
              <a:rPr lang="en-US" sz="1400" dirty="0"/>
              <a:t>Here the staff user clicked “Subject” and arrived directly to that section.</a:t>
            </a:r>
          </a:p>
        </p:txBody>
      </p:sp>
      <p:sp>
        <p:nvSpPr>
          <p:cNvPr id="12" name="Rectangle 11">
            <a:extLst>
              <a:ext uri="{FF2B5EF4-FFF2-40B4-BE49-F238E27FC236}">
                <a16:creationId xmlns:a16="http://schemas.microsoft.com/office/drawing/2014/main" id="{6C61D55A-3248-D689-58AC-B611579CE467}"/>
              </a:ext>
            </a:extLst>
          </p:cNvPr>
          <p:cNvSpPr/>
          <p:nvPr/>
        </p:nvSpPr>
        <p:spPr>
          <a:xfrm>
            <a:off x="1960880" y="4762672"/>
            <a:ext cx="873760" cy="23470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3B192ECC-4806-D5B5-307C-0E64C4B87A3A}"/>
              </a:ext>
            </a:extLst>
          </p:cNvPr>
          <p:cNvSpPr txBox="1"/>
          <p:nvPr/>
        </p:nvSpPr>
        <p:spPr>
          <a:xfrm>
            <a:off x="9011920" y="1001512"/>
            <a:ext cx="1280160" cy="309766"/>
          </a:xfrm>
          <a:prstGeom prst="rect">
            <a:avLst/>
          </a:prstGeom>
          <a:solidFill>
            <a:srgbClr val="FFFF00"/>
          </a:solidFill>
          <a:ln>
            <a:solidFill>
              <a:schemeClr val="tx1"/>
            </a:solidFill>
          </a:ln>
        </p:spPr>
        <p:txBody>
          <a:bodyPr wrap="square" rtlCol="0">
            <a:noAutofit/>
          </a:bodyPr>
          <a:lstStyle/>
          <a:p>
            <a:pPr algn="l"/>
            <a:r>
              <a:rPr lang="en-US" sz="1400" dirty="0"/>
              <a:t>The Work</a:t>
            </a:r>
          </a:p>
        </p:txBody>
      </p:sp>
    </p:spTree>
    <p:extLst>
      <p:ext uri="{BB962C8B-B14F-4D97-AF65-F5344CB8AC3E}">
        <p14:creationId xmlns:p14="http://schemas.microsoft.com/office/powerpoint/2010/main" val="825484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411F3-9632-EA53-4E91-CD44BBB48D8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45A55BC-29F2-764B-0F70-D91418719C21}"/>
              </a:ext>
            </a:extLst>
          </p:cNvPr>
          <p:cNvSpPr>
            <a:spLocks noGrp="1"/>
          </p:cNvSpPr>
          <p:nvPr>
            <p:ph type="title"/>
          </p:nvPr>
        </p:nvSpPr>
        <p:spPr/>
        <p:txBody>
          <a:bodyPr/>
          <a:lstStyle/>
          <a:p>
            <a:r>
              <a:rPr lang="en-US" dirty="0"/>
              <a:t>Viewing and editing the Work and Instance after retrieving</a:t>
            </a:r>
          </a:p>
        </p:txBody>
      </p:sp>
      <p:sp>
        <p:nvSpPr>
          <p:cNvPr id="9" name="Slide Number Placeholder 5">
            <a:extLst>
              <a:ext uri="{FF2B5EF4-FFF2-40B4-BE49-F238E27FC236}">
                <a16:creationId xmlns:a16="http://schemas.microsoft.com/office/drawing/2014/main" id="{1BC81EA0-117A-C664-394F-459DD713A61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44</a:t>
            </a:fld>
            <a:endParaRPr lang="en-GB" dirty="0"/>
          </a:p>
        </p:txBody>
      </p:sp>
      <p:sp>
        <p:nvSpPr>
          <p:cNvPr id="3" name="Content Placeholder 2">
            <a:extLst>
              <a:ext uri="{FF2B5EF4-FFF2-40B4-BE49-F238E27FC236}">
                <a16:creationId xmlns:a16="http://schemas.microsoft.com/office/drawing/2014/main" id="{E553BF06-9013-8FE6-FD92-BEB011FE714D}"/>
              </a:ext>
            </a:extLst>
          </p:cNvPr>
          <p:cNvSpPr>
            <a:spLocks noGrp="1" noChangeArrowheads="1"/>
          </p:cNvSpPr>
          <p:nvPr>
            <p:ph sz="quarter" idx="13"/>
          </p:nvPr>
        </p:nvSpPr>
        <p:spPr bwMode="auto">
          <a:xfrm>
            <a:off x="387298" y="1001512"/>
            <a:ext cx="11417404" cy="2950728"/>
          </a:xfrm>
          <a:prstGeom prst="rect">
            <a:avLst/>
          </a:prstGeom>
        </p:spPr>
        <p:txBody>
          <a:bodyPr/>
          <a:lstStyle/>
          <a:p>
            <a:r>
              <a:rPr lang="en-US" altLang="en-US" sz="2000" dirty="0"/>
              <a:t>Clicking the “View Record” after retrieving an Instance allows the staff user to </a:t>
            </a:r>
          </a:p>
          <a:p>
            <a:pPr lvl="1"/>
            <a:r>
              <a:rPr lang="en-US" sz="2000" dirty="0"/>
              <a:t>View the BIBFRAME record in RDF/XML format</a:t>
            </a:r>
          </a:p>
          <a:p>
            <a:pPr lvl="1"/>
            <a:r>
              <a:rPr lang="en-US" sz="2000" dirty="0"/>
              <a:t>View an “on the fly” conversion of the record to MARC </a:t>
            </a:r>
          </a:p>
          <a:p>
            <a:endParaRPr lang="en-US" altLang="en-US" sz="2000" dirty="0"/>
          </a:p>
        </p:txBody>
      </p:sp>
      <p:sp>
        <p:nvSpPr>
          <p:cNvPr id="2" name="TextBox 1">
            <a:extLst>
              <a:ext uri="{FF2B5EF4-FFF2-40B4-BE49-F238E27FC236}">
                <a16:creationId xmlns:a16="http://schemas.microsoft.com/office/drawing/2014/main" id="{D50B9C8B-8380-D0F1-AE51-8D27BB97AA9D}"/>
              </a:ext>
            </a:extLst>
          </p:cNvPr>
          <p:cNvSpPr txBox="1"/>
          <p:nvPr/>
        </p:nvSpPr>
        <p:spPr>
          <a:xfrm>
            <a:off x="9011920" y="1367272"/>
            <a:ext cx="1280160" cy="309766"/>
          </a:xfrm>
          <a:prstGeom prst="rect">
            <a:avLst/>
          </a:prstGeom>
          <a:solidFill>
            <a:srgbClr val="FFFF00"/>
          </a:solidFill>
          <a:ln>
            <a:solidFill>
              <a:schemeClr val="tx1"/>
            </a:solidFill>
          </a:ln>
        </p:spPr>
        <p:txBody>
          <a:bodyPr wrap="square" rtlCol="0">
            <a:noAutofit/>
          </a:bodyPr>
          <a:lstStyle/>
          <a:p>
            <a:pPr algn="l"/>
            <a:r>
              <a:rPr lang="en-US" sz="1400" dirty="0"/>
              <a:t>The Instance</a:t>
            </a:r>
          </a:p>
        </p:txBody>
      </p:sp>
    </p:spTree>
    <p:extLst>
      <p:ext uri="{BB962C8B-B14F-4D97-AF65-F5344CB8AC3E}">
        <p14:creationId xmlns:p14="http://schemas.microsoft.com/office/powerpoint/2010/main" val="2002382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E204F-D322-D80B-F2B7-92433E76439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35D3639-85CA-8AB0-C9D6-2915348E63A1}"/>
              </a:ext>
            </a:extLst>
          </p:cNvPr>
          <p:cNvPicPr>
            <a:picLocks noChangeAspect="1"/>
          </p:cNvPicPr>
          <p:nvPr/>
        </p:nvPicPr>
        <p:blipFill>
          <a:blip r:embed="rId2"/>
          <a:stretch>
            <a:fillRect/>
          </a:stretch>
        </p:blipFill>
        <p:spPr>
          <a:xfrm>
            <a:off x="0" y="2353634"/>
            <a:ext cx="12192000" cy="2150731"/>
          </a:xfrm>
          <a:prstGeom prst="rect">
            <a:avLst/>
          </a:prstGeom>
          <a:ln>
            <a:solidFill>
              <a:schemeClr val="tx1"/>
            </a:solidFill>
          </a:ln>
        </p:spPr>
      </p:pic>
      <p:sp>
        <p:nvSpPr>
          <p:cNvPr id="10" name="Title 9">
            <a:extLst>
              <a:ext uri="{FF2B5EF4-FFF2-40B4-BE49-F238E27FC236}">
                <a16:creationId xmlns:a16="http://schemas.microsoft.com/office/drawing/2014/main" id="{853961F7-D2F1-F126-87BF-D267BEDA9E88}"/>
              </a:ext>
            </a:extLst>
          </p:cNvPr>
          <p:cNvSpPr>
            <a:spLocks noGrp="1"/>
          </p:cNvSpPr>
          <p:nvPr>
            <p:ph type="title"/>
          </p:nvPr>
        </p:nvSpPr>
        <p:spPr/>
        <p:txBody>
          <a:bodyPr/>
          <a:lstStyle/>
          <a:p>
            <a:r>
              <a:rPr lang="en-US" dirty="0"/>
              <a:t>Viewing and editing the Work and Instance after retrieving</a:t>
            </a:r>
          </a:p>
        </p:txBody>
      </p:sp>
      <p:sp>
        <p:nvSpPr>
          <p:cNvPr id="9" name="Slide Number Placeholder 5">
            <a:extLst>
              <a:ext uri="{FF2B5EF4-FFF2-40B4-BE49-F238E27FC236}">
                <a16:creationId xmlns:a16="http://schemas.microsoft.com/office/drawing/2014/main" id="{8D87E68B-8B13-F58D-6CF1-A7EFF08D574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45</a:t>
            </a:fld>
            <a:endParaRPr lang="en-GB" dirty="0"/>
          </a:p>
        </p:txBody>
      </p:sp>
      <p:sp>
        <p:nvSpPr>
          <p:cNvPr id="3" name="Content Placeholder 2">
            <a:extLst>
              <a:ext uri="{FF2B5EF4-FFF2-40B4-BE49-F238E27FC236}">
                <a16:creationId xmlns:a16="http://schemas.microsoft.com/office/drawing/2014/main" id="{49A6E868-2DF4-52FA-31C6-617C785A4D5B}"/>
              </a:ext>
            </a:extLst>
          </p:cNvPr>
          <p:cNvSpPr>
            <a:spLocks noGrp="1" noChangeArrowheads="1"/>
          </p:cNvSpPr>
          <p:nvPr>
            <p:ph sz="quarter" idx="13"/>
          </p:nvPr>
        </p:nvSpPr>
        <p:spPr bwMode="auto">
          <a:xfrm>
            <a:off x="387298" y="1001512"/>
            <a:ext cx="11417404" cy="867928"/>
          </a:xfrm>
          <a:prstGeom prst="rect">
            <a:avLst/>
          </a:prstGeom>
        </p:spPr>
        <p:txBody>
          <a:bodyPr/>
          <a:lstStyle/>
          <a:p>
            <a:r>
              <a:rPr lang="en-US" altLang="en-US" sz="2000" dirty="0"/>
              <a:t>We have retrieved Instance title “Feminists don't wear pink and other lies” and will click “View Record”</a:t>
            </a:r>
          </a:p>
        </p:txBody>
      </p:sp>
      <p:sp>
        <p:nvSpPr>
          <p:cNvPr id="8" name="Rectangle 7">
            <a:extLst>
              <a:ext uri="{FF2B5EF4-FFF2-40B4-BE49-F238E27FC236}">
                <a16:creationId xmlns:a16="http://schemas.microsoft.com/office/drawing/2014/main" id="{DB0162AF-489B-A86A-7EA0-764720817AF8}"/>
              </a:ext>
            </a:extLst>
          </p:cNvPr>
          <p:cNvSpPr/>
          <p:nvPr/>
        </p:nvSpPr>
        <p:spPr>
          <a:xfrm>
            <a:off x="137088" y="3335076"/>
            <a:ext cx="1031312" cy="3657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E2BDE6B3-727C-F7E2-A44D-D5C82146E985}"/>
              </a:ext>
            </a:extLst>
          </p:cNvPr>
          <p:cNvSpPr/>
          <p:nvPr/>
        </p:nvSpPr>
        <p:spPr>
          <a:xfrm>
            <a:off x="11185212" y="3070066"/>
            <a:ext cx="711200" cy="3657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B7F8D555-B22B-343A-C6FF-E1D565A3AEFD}"/>
              </a:ext>
            </a:extLst>
          </p:cNvPr>
          <p:cNvSpPr txBox="1"/>
          <p:nvPr/>
        </p:nvSpPr>
        <p:spPr>
          <a:xfrm>
            <a:off x="9011920" y="1529832"/>
            <a:ext cx="1280160" cy="309766"/>
          </a:xfrm>
          <a:prstGeom prst="rect">
            <a:avLst/>
          </a:prstGeom>
          <a:solidFill>
            <a:srgbClr val="FFFF00"/>
          </a:solidFill>
          <a:ln>
            <a:solidFill>
              <a:schemeClr val="tx1"/>
            </a:solidFill>
          </a:ln>
        </p:spPr>
        <p:txBody>
          <a:bodyPr wrap="square" rtlCol="0">
            <a:noAutofit/>
          </a:bodyPr>
          <a:lstStyle/>
          <a:p>
            <a:pPr algn="l"/>
            <a:r>
              <a:rPr lang="en-US" sz="1400" dirty="0"/>
              <a:t>The Instance</a:t>
            </a:r>
          </a:p>
        </p:txBody>
      </p:sp>
    </p:spTree>
    <p:extLst>
      <p:ext uri="{BB962C8B-B14F-4D97-AF65-F5344CB8AC3E}">
        <p14:creationId xmlns:p14="http://schemas.microsoft.com/office/powerpoint/2010/main" val="3165797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A5D37-D798-95D1-6FA9-E87C5901138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1444312-CE8F-FA08-D352-44379629B5A7}"/>
              </a:ext>
            </a:extLst>
          </p:cNvPr>
          <p:cNvPicPr>
            <a:picLocks noChangeAspect="1"/>
          </p:cNvPicPr>
          <p:nvPr/>
        </p:nvPicPr>
        <p:blipFill>
          <a:blip r:embed="rId2"/>
          <a:stretch>
            <a:fillRect/>
          </a:stretch>
        </p:blipFill>
        <p:spPr>
          <a:xfrm>
            <a:off x="2062408" y="1428881"/>
            <a:ext cx="8524533" cy="4919472"/>
          </a:xfrm>
          <a:prstGeom prst="rect">
            <a:avLst/>
          </a:prstGeom>
          <a:ln>
            <a:solidFill>
              <a:schemeClr val="tx1"/>
            </a:solidFill>
          </a:ln>
        </p:spPr>
      </p:pic>
      <p:sp>
        <p:nvSpPr>
          <p:cNvPr id="10" name="Title 9">
            <a:extLst>
              <a:ext uri="{FF2B5EF4-FFF2-40B4-BE49-F238E27FC236}">
                <a16:creationId xmlns:a16="http://schemas.microsoft.com/office/drawing/2014/main" id="{4ECA6F60-D964-E15E-5C8D-80EABF572DED}"/>
              </a:ext>
            </a:extLst>
          </p:cNvPr>
          <p:cNvSpPr>
            <a:spLocks noGrp="1"/>
          </p:cNvSpPr>
          <p:nvPr>
            <p:ph type="title"/>
          </p:nvPr>
        </p:nvSpPr>
        <p:spPr/>
        <p:txBody>
          <a:bodyPr/>
          <a:lstStyle/>
          <a:p>
            <a:r>
              <a:rPr lang="en-US" dirty="0"/>
              <a:t>Viewing and editing the Work and Instance after retrieving</a:t>
            </a:r>
          </a:p>
        </p:txBody>
      </p:sp>
      <p:sp>
        <p:nvSpPr>
          <p:cNvPr id="9" name="Slide Number Placeholder 5">
            <a:extLst>
              <a:ext uri="{FF2B5EF4-FFF2-40B4-BE49-F238E27FC236}">
                <a16:creationId xmlns:a16="http://schemas.microsoft.com/office/drawing/2014/main" id="{94F4F6D1-9849-56DB-49EA-E17988E6550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46</a:t>
            </a:fld>
            <a:endParaRPr lang="en-GB" dirty="0"/>
          </a:p>
        </p:txBody>
      </p:sp>
      <p:sp>
        <p:nvSpPr>
          <p:cNvPr id="3" name="Content Placeholder 2">
            <a:extLst>
              <a:ext uri="{FF2B5EF4-FFF2-40B4-BE49-F238E27FC236}">
                <a16:creationId xmlns:a16="http://schemas.microsoft.com/office/drawing/2014/main" id="{2877BAEF-8C23-427B-8626-4212CA841BB4}"/>
              </a:ext>
            </a:extLst>
          </p:cNvPr>
          <p:cNvSpPr>
            <a:spLocks noGrp="1" noChangeArrowheads="1"/>
          </p:cNvSpPr>
          <p:nvPr>
            <p:ph sz="quarter" idx="13"/>
          </p:nvPr>
        </p:nvSpPr>
        <p:spPr bwMode="auto">
          <a:xfrm>
            <a:off x="387298" y="1001512"/>
            <a:ext cx="11417404" cy="461528"/>
          </a:xfrm>
          <a:prstGeom prst="rect">
            <a:avLst/>
          </a:prstGeom>
        </p:spPr>
        <p:txBody>
          <a:bodyPr/>
          <a:lstStyle/>
          <a:p>
            <a:r>
              <a:rPr lang="en-US" altLang="en-US" sz="2000" dirty="0"/>
              <a:t>Here is the BIBFRAME Instance in RDF/XML format</a:t>
            </a:r>
            <a:endParaRPr lang="en-US" sz="2000" dirty="0"/>
          </a:p>
          <a:p>
            <a:endParaRPr lang="en-US" altLang="en-US" sz="2000" dirty="0"/>
          </a:p>
        </p:txBody>
      </p:sp>
      <p:sp>
        <p:nvSpPr>
          <p:cNvPr id="8" name="Rectangle 7">
            <a:extLst>
              <a:ext uri="{FF2B5EF4-FFF2-40B4-BE49-F238E27FC236}">
                <a16:creationId xmlns:a16="http://schemas.microsoft.com/office/drawing/2014/main" id="{8696F9B6-F03A-EE4B-7E76-20B53E6485CC}"/>
              </a:ext>
            </a:extLst>
          </p:cNvPr>
          <p:cNvSpPr/>
          <p:nvPr/>
        </p:nvSpPr>
        <p:spPr>
          <a:xfrm>
            <a:off x="2133528" y="2153920"/>
            <a:ext cx="812872" cy="33571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B63BD9C1-E5F7-0FCC-9825-CA4B18D2B0B7}"/>
              </a:ext>
            </a:extLst>
          </p:cNvPr>
          <p:cNvSpPr/>
          <p:nvPr/>
        </p:nvSpPr>
        <p:spPr>
          <a:xfrm>
            <a:off x="3312160" y="2580640"/>
            <a:ext cx="6553200" cy="379853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CEC328BC-285C-81E7-4F66-7FA0686C4413}"/>
              </a:ext>
            </a:extLst>
          </p:cNvPr>
          <p:cNvSpPr txBox="1"/>
          <p:nvPr/>
        </p:nvSpPr>
        <p:spPr>
          <a:xfrm>
            <a:off x="9011920" y="1001512"/>
            <a:ext cx="1280160" cy="309766"/>
          </a:xfrm>
          <a:prstGeom prst="rect">
            <a:avLst/>
          </a:prstGeom>
          <a:solidFill>
            <a:srgbClr val="FFFF00"/>
          </a:solidFill>
          <a:ln>
            <a:solidFill>
              <a:schemeClr val="tx1"/>
            </a:solidFill>
          </a:ln>
        </p:spPr>
        <p:txBody>
          <a:bodyPr wrap="square" rtlCol="0">
            <a:noAutofit/>
          </a:bodyPr>
          <a:lstStyle/>
          <a:p>
            <a:pPr algn="l"/>
            <a:r>
              <a:rPr lang="en-US" sz="1400" dirty="0"/>
              <a:t>The Instance</a:t>
            </a:r>
          </a:p>
        </p:txBody>
      </p:sp>
    </p:spTree>
    <p:extLst>
      <p:ext uri="{BB962C8B-B14F-4D97-AF65-F5344CB8AC3E}">
        <p14:creationId xmlns:p14="http://schemas.microsoft.com/office/powerpoint/2010/main" val="4206630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02415-3F63-42ED-2409-486242A4057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7298012-B1F1-BB8B-06EA-7FAA297E6FAC}"/>
              </a:ext>
            </a:extLst>
          </p:cNvPr>
          <p:cNvPicPr>
            <a:picLocks noChangeAspect="1"/>
          </p:cNvPicPr>
          <p:nvPr/>
        </p:nvPicPr>
        <p:blipFill>
          <a:blip r:embed="rId2"/>
          <a:stretch>
            <a:fillRect/>
          </a:stretch>
        </p:blipFill>
        <p:spPr>
          <a:xfrm>
            <a:off x="2797277" y="1516602"/>
            <a:ext cx="8430084" cy="4882896"/>
          </a:xfrm>
          <a:prstGeom prst="rect">
            <a:avLst/>
          </a:prstGeom>
          <a:ln>
            <a:solidFill>
              <a:schemeClr val="tx1"/>
            </a:solidFill>
          </a:ln>
        </p:spPr>
      </p:pic>
      <p:sp>
        <p:nvSpPr>
          <p:cNvPr id="10" name="Title 9">
            <a:extLst>
              <a:ext uri="{FF2B5EF4-FFF2-40B4-BE49-F238E27FC236}">
                <a16:creationId xmlns:a16="http://schemas.microsoft.com/office/drawing/2014/main" id="{60B6A57A-E6CF-9477-1CF5-CFF631F9F5D7}"/>
              </a:ext>
            </a:extLst>
          </p:cNvPr>
          <p:cNvSpPr>
            <a:spLocks noGrp="1"/>
          </p:cNvSpPr>
          <p:nvPr>
            <p:ph type="title"/>
          </p:nvPr>
        </p:nvSpPr>
        <p:spPr/>
        <p:txBody>
          <a:bodyPr/>
          <a:lstStyle/>
          <a:p>
            <a:r>
              <a:rPr lang="en-US" dirty="0"/>
              <a:t>Viewing and editing the Work and Instance after retrieving</a:t>
            </a:r>
          </a:p>
        </p:txBody>
      </p:sp>
      <p:sp>
        <p:nvSpPr>
          <p:cNvPr id="9" name="Slide Number Placeholder 5">
            <a:extLst>
              <a:ext uri="{FF2B5EF4-FFF2-40B4-BE49-F238E27FC236}">
                <a16:creationId xmlns:a16="http://schemas.microsoft.com/office/drawing/2014/main" id="{89DF0816-CEDF-2B80-5ED7-8E65BDAA031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47</a:t>
            </a:fld>
            <a:endParaRPr lang="en-GB" dirty="0"/>
          </a:p>
        </p:txBody>
      </p:sp>
      <p:sp>
        <p:nvSpPr>
          <p:cNvPr id="3" name="Content Placeholder 2">
            <a:extLst>
              <a:ext uri="{FF2B5EF4-FFF2-40B4-BE49-F238E27FC236}">
                <a16:creationId xmlns:a16="http://schemas.microsoft.com/office/drawing/2014/main" id="{E72BC8CD-8960-E226-65C9-795F4A5D03FE}"/>
              </a:ext>
            </a:extLst>
          </p:cNvPr>
          <p:cNvSpPr>
            <a:spLocks noGrp="1" noChangeArrowheads="1"/>
          </p:cNvSpPr>
          <p:nvPr>
            <p:ph sz="quarter" idx="13"/>
          </p:nvPr>
        </p:nvSpPr>
        <p:spPr bwMode="auto">
          <a:xfrm>
            <a:off x="387298" y="1001512"/>
            <a:ext cx="11417404" cy="461528"/>
          </a:xfrm>
          <a:prstGeom prst="rect">
            <a:avLst/>
          </a:prstGeom>
        </p:spPr>
        <p:txBody>
          <a:bodyPr/>
          <a:lstStyle/>
          <a:p>
            <a:r>
              <a:rPr lang="en-US" altLang="en-US" sz="2000" dirty="0"/>
              <a:t>Here is the BIBFRAME Instance converted on the fly to MARC</a:t>
            </a:r>
            <a:endParaRPr lang="en-US" sz="2000" dirty="0"/>
          </a:p>
          <a:p>
            <a:endParaRPr lang="en-US" altLang="en-US" sz="2000" dirty="0"/>
          </a:p>
        </p:txBody>
      </p:sp>
      <p:sp>
        <p:nvSpPr>
          <p:cNvPr id="8" name="Rectangle 7">
            <a:extLst>
              <a:ext uri="{FF2B5EF4-FFF2-40B4-BE49-F238E27FC236}">
                <a16:creationId xmlns:a16="http://schemas.microsoft.com/office/drawing/2014/main" id="{70DEDD6D-3AAD-AD2A-A9B9-061E7632C10C}"/>
              </a:ext>
            </a:extLst>
          </p:cNvPr>
          <p:cNvSpPr/>
          <p:nvPr/>
        </p:nvSpPr>
        <p:spPr>
          <a:xfrm>
            <a:off x="3667688" y="2230234"/>
            <a:ext cx="487752" cy="30976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8ECD5142-CB98-5793-EA6B-90FAA85A456B}"/>
              </a:ext>
            </a:extLst>
          </p:cNvPr>
          <p:cNvSpPr/>
          <p:nvPr/>
        </p:nvSpPr>
        <p:spPr>
          <a:xfrm>
            <a:off x="2976880" y="2844800"/>
            <a:ext cx="8067040" cy="353437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E428B8B4-3F61-A89E-F97B-5D535D974687}"/>
              </a:ext>
            </a:extLst>
          </p:cNvPr>
          <p:cNvSpPr txBox="1"/>
          <p:nvPr/>
        </p:nvSpPr>
        <p:spPr>
          <a:xfrm>
            <a:off x="9011920" y="1001512"/>
            <a:ext cx="1280160" cy="309766"/>
          </a:xfrm>
          <a:prstGeom prst="rect">
            <a:avLst/>
          </a:prstGeom>
          <a:solidFill>
            <a:srgbClr val="FFFF00"/>
          </a:solidFill>
          <a:ln>
            <a:solidFill>
              <a:schemeClr val="tx1"/>
            </a:solidFill>
          </a:ln>
        </p:spPr>
        <p:txBody>
          <a:bodyPr wrap="square" rtlCol="0">
            <a:noAutofit/>
          </a:bodyPr>
          <a:lstStyle/>
          <a:p>
            <a:pPr algn="l"/>
            <a:r>
              <a:rPr lang="en-US" sz="1400" dirty="0"/>
              <a:t>The Instance</a:t>
            </a:r>
          </a:p>
        </p:txBody>
      </p:sp>
    </p:spTree>
    <p:extLst>
      <p:ext uri="{BB962C8B-B14F-4D97-AF65-F5344CB8AC3E}">
        <p14:creationId xmlns:p14="http://schemas.microsoft.com/office/powerpoint/2010/main" val="4924926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02E81-F4A1-08C7-50ED-20AF20251A7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70C0F33-1BEA-0724-41E3-80A2ED720B27}"/>
              </a:ext>
            </a:extLst>
          </p:cNvPr>
          <p:cNvSpPr>
            <a:spLocks noGrp="1"/>
          </p:cNvSpPr>
          <p:nvPr>
            <p:ph type="title"/>
          </p:nvPr>
        </p:nvSpPr>
        <p:spPr/>
        <p:txBody>
          <a:bodyPr/>
          <a:lstStyle/>
          <a:p>
            <a:r>
              <a:rPr lang="en-US" dirty="0"/>
              <a:t>Viewing and editing the Work and Instance after retrieving</a:t>
            </a:r>
          </a:p>
        </p:txBody>
      </p:sp>
      <p:sp>
        <p:nvSpPr>
          <p:cNvPr id="9" name="Slide Number Placeholder 5">
            <a:extLst>
              <a:ext uri="{FF2B5EF4-FFF2-40B4-BE49-F238E27FC236}">
                <a16:creationId xmlns:a16="http://schemas.microsoft.com/office/drawing/2014/main" id="{7620D3A1-36DC-7C4C-6A9C-AC8B1CBDD63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48</a:t>
            </a:fld>
            <a:endParaRPr lang="en-GB" dirty="0"/>
          </a:p>
        </p:txBody>
      </p:sp>
      <p:sp>
        <p:nvSpPr>
          <p:cNvPr id="3" name="Content Placeholder 2">
            <a:extLst>
              <a:ext uri="{FF2B5EF4-FFF2-40B4-BE49-F238E27FC236}">
                <a16:creationId xmlns:a16="http://schemas.microsoft.com/office/drawing/2014/main" id="{B855520D-2316-C802-3692-A8C186CC02F1}"/>
              </a:ext>
            </a:extLst>
          </p:cNvPr>
          <p:cNvSpPr>
            <a:spLocks noGrp="1" noChangeArrowheads="1"/>
          </p:cNvSpPr>
          <p:nvPr>
            <p:ph sz="quarter" idx="13"/>
          </p:nvPr>
        </p:nvSpPr>
        <p:spPr bwMode="auto">
          <a:xfrm>
            <a:off x="387298" y="1001512"/>
            <a:ext cx="11417404" cy="461528"/>
          </a:xfrm>
          <a:prstGeom prst="rect">
            <a:avLst/>
          </a:prstGeom>
        </p:spPr>
        <p:txBody>
          <a:bodyPr/>
          <a:lstStyle/>
          <a:p>
            <a:r>
              <a:rPr lang="en-US" altLang="en-US" sz="2000" dirty="0"/>
              <a:t>Now the staff user will click “Edit Record” for the BIBFRAME Instance</a:t>
            </a:r>
            <a:endParaRPr lang="en-US" sz="2000" dirty="0"/>
          </a:p>
          <a:p>
            <a:endParaRPr lang="en-US" altLang="en-US" sz="2000" dirty="0"/>
          </a:p>
        </p:txBody>
      </p:sp>
      <p:pic>
        <p:nvPicPr>
          <p:cNvPr id="2" name="Picture 1">
            <a:extLst>
              <a:ext uri="{FF2B5EF4-FFF2-40B4-BE49-F238E27FC236}">
                <a16:creationId xmlns:a16="http://schemas.microsoft.com/office/drawing/2014/main" id="{9249B354-03D7-C907-9A95-D96C360DF3B1}"/>
              </a:ext>
            </a:extLst>
          </p:cNvPr>
          <p:cNvPicPr>
            <a:picLocks noChangeAspect="1"/>
          </p:cNvPicPr>
          <p:nvPr/>
        </p:nvPicPr>
        <p:blipFill>
          <a:blip r:embed="rId2"/>
          <a:stretch>
            <a:fillRect/>
          </a:stretch>
        </p:blipFill>
        <p:spPr>
          <a:xfrm>
            <a:off x="0" y="2353634"/>
            <a:ext cx="12192000" cy="2150731"/>
          </a:xfrm>
          <a:prstGeom prst="rect">
            <a:avLst/>
          </a:prstGeom>
          <a:ln>
            <a:solidFill>
              <a:schemeClr val="tx1"/>
            </a:solidFill>
          </a:ln>
        </p:spPr>
      </p:pic>
      <p:sp>
        <p:nvSpPr>
          <p:cNvPr id="6" name="Rectangle 5">
            <a:extLst>
              <a:ext uri="{FF2B5EF4-FFF2-40B4-BE49-F238E27FC236}">
                <a16:creationId xmlns:a16="http://schemas.microsoft.com/office/drawing/2014/main" id="{D6C56F8A-5EC2-F206-6D47-624D8896C648}"/>
              </a:ext>
            </a:extLst>
          </p:cNvPr>
          <p:cNvSpPr/>
          <p:nvPr/>
        </p:nvSpPr>
        <p:spPr>
          <a:xfrm>
            <a:off x="137088" y="3335076"/>
            <a:ext cx="1031312" cy="3657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27AE0C52-67F4-31DB-78B0-24636B487DE2}"/>
              </a:ext>
            </a:extLst>
          </p:cNvPr>
          <p:cNvSpPr/>
          <p:nvPr/>
        </p:nvSpPr>
        <p:spPr>
          <a:xfrm>
            <a:off x="10534972" y="3063239"/>
            <a:ext cx="711200" cy="3657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4" name="TextBox 3">
            <a:extLst>
              <a:ext uri="{FF2B5EF4-FFF2-40B4-BE49-F238E27FC236}">
                <a16:creationId xmlns:a16="http://schemas.microsoft.com/office/drawing/2014/main" id="{4CA5CE09-E641-58F9-74A0-91653B2BC55C}"/>
              </a:ext>
            </a:extLst>
          </p:cNvPr>
          <p:cNvSpPr txBox="1"/>
          <p:nvPr/>
        </p:nvSpPr>
        <p:spPr>
          <a:xfrm>
            <a:off x="9011920" y="1001512"/>
            <a:ext cx="1280160" cy="309766"/>
          </a:xfrm>
          <a:prstGeom prst="rect">
            <a:avLst/>
          </a:prstGeom>
          <a:solidFill>
            <a:srgbClr val="FFFF00"/>
          </a:solidFill>
          <a:ln>
            <a:solidFill>
              <a:schemeClr val="tx1"/>
            </a:solidFill>
          </a:ln>
        </p:spPr>
        <p:txBody>
          <a:bodyPr wrap="square" rtlCol="0">
            <a:noAutofit/>
          </a:bodyPr>
          <a:lstStyle/>
          <a:p>
            <a:pPr algn="l"/>
            <a:r>
              <a:rPr lang="en-US" sz="1400" dirty="0"/>
              <a:t>The Instance</a:t>
            </a:r>
          </a:p>
        </p:txBody>
      </p:sp>
    </p:spTree>
    <p:extLst>
      <p:ext uri="{BB962C8B-B14F-4D97-AF65-F5344CB8AC3E}">
        <p14:creationId xmlns:p14="http://schemas.microsoft.com/office/powerpoint/2010/main" val="2548208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BDE2D-77D5-3F80-BEC9-FB087C06B03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685D30F-070A-8121-B7F2-4EB74E11D4C8}"/>
              </a:ext>
            </a:extLst>
          </p:cNvPr>
          <p:cNvPicPr>
            <a:picLocks noChangeAspect="1"/>
          </p:cNvPicPr>
          <p:nvPr/>
        </p:nvPicPr>
        <p:blipFill>
          <a:blip r:embed="rId2"/>
          <a:stretch>
            <a:fillRect/>
          </a:stretch>
        </p:blipFill>
        <p:spPr>
          <a:xfrm>
            <a:off x="2529840" y="2542671"/>
            <a:ext cx="7862522" cy="3913632"/>
          </a:xfrm>
          <a:prstGeom prst="rect">
            <a:avLst/>
          </a:prstGeom>
          <a:ln>
            <a:solidFill>
              <a:schemeClr val="tx1"/>
            </a:solidFill>
          </a:ln>
        </p:spPr>
      </p:pic>
      <p:sp>
        <p:nvSpPr>
          <p:cNvPr id="10" name="Title 9">
            <a:extLst>
              <a:ext uri="{FF2B5EF4-FFF2-40B4-BE49-F238E27FC236}">
                <a16:creationId xmlns:a16="http://schemas.microsoft.com/office/drawing/2014/main" id="{F6CF6E10-E970-AE9B-CC6E-F01D9F4185C0}"/>
              </a:ext>
            </a:extLst>
          </p:cNvPr>
          <p:cNvSpPr>
            <a:spLocks noGrp="1"/>
          </p:cNvSpPr>
          <p:nvPr>
            <p:ph type="title"/>
          </p:nvPr>
        </p:nvSpPr>
        <p:spPr/>
        <p:txBody>
          <a:bodyPr/>
          <a:lstStyle/>
          <a:p>
            <a:r>
              <a:rPr lang="en-US" dirty="0"/>
              <a:t>Viewing and editing the Work and Instance after retrieving</a:t>
            </a:r>
          </a:p>
        </p:txBody>
      </p:sp>
      <p:sp>
        <p:nvSpPr>
          <p:cNvPr id="9" name="Slide Number Placeholder 5">
            <a:extLst>
              <a:ext uri="{FF2B5EF4-FFF2-40B4-BE49-F238E27FC236}">
                <a16:creationId xmlns:a16="http://schemas.microsoft.com/office/drawing/2014/main" id="{52AC885E-193C-42B6-91FC-3841592AE2F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49</a:t>
            </a:fld>
            <a:endParaRPr lang="en-GB" dirty="0"/>
          </a:p>
        </p:txBody>
      </p:sp>
      <p:sp>
        <p:nvSpPr>
          <p:cNvPr id="3" name="Content Placeholder 2">
            <a:extLst>
              <a:ext uri="{FF2B5EF4-FFF2-40B4-BE49-F238E27FC236}">
                <a16:creationId xmlns:a16="http://schemas.microsoft.com/office/drawing/2014/main" id="{699FCC16-BD33-034B-F3E0-418B77E0BCF3}"/>
              </a:ext>
            </a:extLst>
          </p:cNvPr>
          <p:cNvSpPr>
            <a:spLocks noGrp="1" noChangeArrowheads="1"/>
          </p:cNvSpPr>
          <p:nvPr>
            <p:ph sz="quarter" idx="13"/>
          </p:nvPr>
        </p:nvSpPr>
        <p:spPr bwMode="auto">
          <a:xfrm>
            <a:off x="387298" y="1001512"/>
            <a:ext cx="11417404" cy="1432568"/>
          </a:xfrm>
          <a:prstGeom prst="rect">
            <a:avLst/>
          </a:prstGeom>
        </p:spPr>
        <p:txBody>
          <a:bodyPr/>
          <a:lstStyle/>
          <a:p>
            <a:r>
              <a:rPr lang="en-US" altLang="en-US" sz="2000" dirty="0"/>
              <a:t>The BIBFRAME Instance opens in editing mode.  This will be discussed more in depth in the presentation on the Linked Open Data for BIBFRAME editor.</a:t>
            </a:r>
          </a:p>
          <a:p>
            <a:r>
              <a:rPr lang="en-US" sz="2000" dirty="0"/>
              <a:t>What is important now is that the staff user can navigate through the record by clicking each section in the navigation bar rather than scrolling through the record.</a:t>
            </a:r>
          </a:p>
          <a:p>
            <a:endParaRPr lang="en-US" altLang="en-US" sz="2000" dirty="0"/>
          </a:p>
        </p:txBody>
      </p:sp>
      <p:sp>
        <p:nvSpPr>
          <p:cNvPr id="11" name="Rectangle 10">
            <a:extLst>
              <a:ext uri="{FF2B5EF4-FFF2-40B4-BE49-F238E27FC236}">
                <a16:creationId xmlns:a16="http://schemas.microsoft.com/office/drawing/2014/main" id="{F31187B7-D5DC-302A-2BBD-BA7C86927EC2}"/>
              </a:ext>
            </a:extLst>
          </p:cNvPr>
          <p:cNvSpPr/>
          <p:nvPr/>
        </p:nvSpPr>
        <p:spPr>
          <a:xfrm>
            <a:off x="3698240" y="2797400"/>
            <a:ext cx="1188720" cy="360810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TextBox 5">
            <a:extLst>
              <a:ext uri="{FF2B5EF4-FFF2-40B4-BE49-F238E27FC236}">
                <a16:creationId xmlns:a16="http://schemas.microsoft.com/office/drawing/2014/main" id="{10D65000-E194-7D9C-3C74-6E5E75D4A95C}"/>
              </a:ext>
            </a:extLst>
          </p:cNvPr>
          <p:cNvSpPr txBox="1"/>
          <p:nvPr/>
        </p:nvSpPr>
        <p:spPr>
          <a:xfrm>
            <a:off x="1087048" y="3657600"/>
            <a:ext cx="1991432" cy="1005840"/>
          </a:xfrm>
          <a:prstGeom prst="rect">
            <a:avLst/>
          </a:prstGeom>
          <a:solidFill>
            <a:srgbClr val="FFFF00"/>
          </a:solidFill>
          <a:ln>
            <a:solidFill>
              <a:schemeClr val="accent2"/>
            </a:solidFill>
          </a:ln>
        </p:spPr>
        <p:txBody>
          <a:bodyPr wrap="square" rtlCol="0">
            <a:noAutofit/>
          </a:bodyPr>
          <a:lstStyle/>
          <a:p>
            <a:pPr algn="l"/>
            <a:r>
              <a:rPr lang="en-US" sz="1400" dirty="0"/>
              <a:t>Staff user can navigate through the record by clicking each section</a:t>
            </a:r>
          </a:p>
        </p:txBody>
      </p:sp>
      <p:sp>
        <p:nvSpPr>
          <p:cNvPr id="2" name="TextBox 1">
            <a:extLst>
              <a:ext uri="{FF2B5EF4-FFF2-40B4-BE49-F238E27FC236}">
                <a16:creationId xmlns:a16="http://schemas.microsoft.com/office/drawing/2014/main" id="{97F1E671-7D9D-6FA8-C33B-DCE30447D3B1}"/>
              </a:ext>
            </a:extLst>
          </p:cNvPr>
          <p:cNvSpPr txBox="1"/>
          <p:nvPr/>
        </p:nvSpPr>
        <p:spPr>
          <a:xfrm>
            <a:off x="9011920" y="1377432"/>
            <a:ext cx="1280160" cy="309766"/>
          </a:xfrm>
          <a:prstGeom prst="rect">
            <a:avLst/>
          </a:prstGeom>
          <a:solidFill>
            <a:srgbClr val="FFFF00"/>
          </a:solidFill>
          <a:ln>
            <a:solidFill>
              <a:schemeClr val="tx1"/>
            </a:solidFill>
          </a:ln>
        </p:spPr>
        <p:txBody>
          <a:bodyPr wrap="square" rtlCol="0">
            <a:noAutofit/>
          </a:bodyPr>
          <a:lstStyle/>
          <a:p>
            <a:pPr algn="l"/>
            <a:r>
              <a:rPr lang="en-US" sz="1400" dirty="0"/>
              <a:t>The Instance</a:t>
            </a:r>
          </a:p>
        </p:txBody>
      </p:sp>
    </p:spTree>
    <p:extLst>
      <p:ext uri="{BB962C8B-B14F-4D97-AF65-F5344CB8AC3E}">
        <p14:creationId xmlns:p14="http://schemas.microsoft.com/office/powerpoint/2010/main" val="1867992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Searching for and retrieving the Work</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5</a:t>
            </a:fld>
            <a:endParaRPr lang="en-GB" dirty="0"/>
          </a:p>
        </p:txBody>
      </p:sp>
    </p:spTree>
    <p:extLst>
      <p:ext uri="{BB962C8B-B14F-4D97-AF65-F5344CB8AC3E}">
        <p14:creationId xmlns:p14="http://schemas.microsoft.com/office/powerpoint/2010/main" val="4578231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F2095-9904-4342-3172-A641765038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FF9E94-CC3E-B2EB-3E86-C9D01DD7CE12}"/>
              </a:ext>
            </a:extLst>
          </p:cNvPr>
          <p:cNvPicPr>
            <a:picLocks noChangeAspect="1"/>
          </p:cNvPicPr>
          <p:nvPr/>
        </p:nvPicPr>
        <p:blipFill>
          <a:blip r:embed="rId2"/>
          <a:stretch>
            <a:fillRect/>
          </a:stretch>
        </p:blipFill>
        <p:spPr>
          <a:xfrm>
            <a:off x="922313" y="1029555"/>
            <a:ext cx="10347374" cy="5193792"/>
          </a:xfrm>
          <a:prstGeom prst="rect">
            <a:avLst/>
          </a:prstGeom>
          <a:ln>
            <a:solidFill>
              <a:schemeClr val="tx1"/>
            </a:solidFill>
          </a:ln>
        </p:spPr>
      </p:pic>
      <p:sp>
        <p:nvSpPr>
          <p:cNvPr id="10" name="Title 9">
            <a:extLst>
              <a:ext uri="{FF2B5EF4-FFF2-40B4-BE49-F238E27FC236}">
                <a16:creationId xmlns:a16="http://schemas.microsoft.com/office/drawing/2014/main" id="{616AFEA0-8264-734F-A317-98D83184EB65}"/>
              </a:ext>
            </a:extLst>
          </p:cNvPr>
          <p:cNvSpPr>
            <a:spLocks noGrp="1"/>
          </p:cNvSpPr>
          <p:nvPr>
            <p:ph type="title"/>
          </p:nvPr>
        </p:nvSpPr>
        <p:spPr/>
        <p:txBody>
          <a:bodyPr/>
          <a:lstStyle/>
          <a:p>
            <a:r>
              <a:rPr lang="en-US" dirty="0"/>
              <a:t>Viewing and editing the Work and Instance after retrieving</a:t>
            </a:r>
          </a:p>
        </p:txBody>
      </p:sp>
      <p:sp>
        <p:nvSpPr>
          <p:cNvPr id="9" name="Slide Number Placeholder 5">
            <a:extLst>
              <a:ext uri="{FF2B5EF4-FFF2-40B4-BE49-F238E27FC236}">
                <a16:creationId xmlns:a16="http://schemas.microsoft.com/office/drawing/2014/main" id="{532963EE-4E2D-0CE0-6465-4BD3847BBAE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50</a:t>
            </a:fld>
            <a:endParaRPr lang="en-GB" dirty="0"/>
          </a:p>
        </p:txBody>
      </p:sp>
      <p:sp>
        <p:nvSpPr>
          <p:cNvPr id="11" name="Rectangle 10">
            <a:extLst>
              <a:ext uri="{FF2B5EF4-FFF2-40B4-BE49-F238E27FC236}">
                <a16:creationId xmlns:a16="http://schemas.microsoft.com/office/drawing/2014/main" id="{97A60A66-201E-9A58-03D4-1B06B6CF1590}"/>
              </a:ext>
            </a:extLst>
          </p:cNvPr>
          <p:cNvSpPr/>
          <p:nvPr/>
        </p:nvSpPr>
        <p:spPr>
          <a:xfrm>
            <a:off x="4098254" y="1586579"/>
            <a:ext cx="7171434" cy="150206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TextBox 5">
            <a:extLst>
              <a:ext uri="{FF2B5EF4-FFF2-40B4-BE49-F238E27FC236}">
                <a16:creationId xmlns:a16="http://schemas.microsoft.com/office/drawing/2014/main" id="{9A02ADDD-E3D2-5EB4-ADEC-EBD45FCD2CDB}"/>
              </a:ext>
            </a:extLst>
          </p:cNvPr>
          <p:cNvSpPr txBox="1"/>
          <p:nvPr/>
        </p:nvSpPr>
        <p:spPr>
          <a:xfrm>
            <a:off x="0" y="3416031"/>
            <a:ext cx="2621352" cy="995680"/>
          </a:xfrm>
          <a:prstGeom prst="rect">
            <a:avLst/>
          </a:prstGeom>
          <a:solidFill>
            <a:srgbClr val="FFFF00"/>
          </a:solidFill>
          <a:ln>
            <a:solidFill>
              <a:schemeClr val="accent2"/>
            </a:solidFill>
          </a:ln>
        </p:spPr>
        <p:txBody>
          <a:bodyPr wrap="square" rtlCol="0">
            <a:noAutofit/>
          </a:bodyPr>
          <a:lstStyle/>
          <a:p>
            <a:r>
              <a:rPr lang="en-US" sz="1400" dirty="0"/>
              <a:t>Here the staff user clicked “Title resource - Title entity” and arrived directly to that section.</a:t>
            </a:r>
          </a:p>
        </p:txBody>
      </p:sp>
      <p:sp>
        <p:nvSpPr>
          <p:cNvPr id="12" name="Rectangle 11">
            <a:extLst>
              <a:ext uri="{FF2B5EF4-FFF2-40B4-BE49-F238E27FC236}">
                <a16:creationId xmlns:a16="http://schemas.microsoft.com/office/drawing/2014/main" id="{FD27D714-5AD2-B2B0-F6A2-192E1773097D}"/>
              </a:ext>
            </a:extLst>
          </p:cNvPr>
          <p:cNvSpPr/>
          <p:nvPr/>
        </p:nvSpPr>
        <p:spPr>
          <a:xfrm>
            <a:off x="2743200" y="3728623"/>
            <a:ext cx="1198880" cy="22361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265BA024-8290-8F36-7948-E193433F04A9}"/>
              </a:ext>
            </a:extLst>
          </p:cNvPr>
          <p:cNvSpPr txBox="1"/>
          <p:nvPr/>
        </p:nvSpPr>
        <p:spPr>
          <a:xfrm>
            <a:off x="9011920" y="1001512"/>
            <a:ext cx="1280160" cy="309766"/>
          </a:xfrm>
          <a:prstGeom prst="rect">
            <a:avLst/>
          </a:prstGeom>
          <a:solidFill>
            <a:srgbClr val="FFFF00"/>
          </a:solidFill>
          <a:ln>
            <a:solidFill>
              <a:schemeClr val="tx1"/>
            </a:solidFill>
          </a:ln>
        </p:spPr>
        <p:txBody>
          <a:bodyPr wrap="square" rtlCol="0">
            <a:noAutofit/>
          </a:bodyPr>
          <a:lstStyle/>
          <a:p>
            <a:pPr algn="l"/>
            <a:r>
              <a:rPr lang="en-US" sz="1400" dirty="0"/>
              <a:t>The Instance</a:t>
            </a:r>
          </a:p>
        </p:txBody>
      </p:sp>
    </p:spTree>
    <p:extLst>
      <p:ext uri="{BB962C8B-B14F-4D97-AF65-F5344CB8AC3E}">
        <p14:creationId xmlns:p14="http://schemas.microsoft.com/office/powerpoint/2010/main" val="1209669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50453-8ACF-C5F8-BC23-D3923F04494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5EB4DCD-5F05-6D16-0D99-B1E95DB1764A}"/>
              </a:ext>
            </a:extLst>
          </p:cNvPr>
          <p:cNvSpPr>
            <a:spLocks noGrp="1"/>
          </p:cNvSpPr>
          <p:nvPr>
            <p:ph type="body" sz="quarter" idx="16"/>
          </p:nvPr>
        </p:nvSpPr>
        <p:spPr/>
        <p:txBody>
          <a:bodyPr/>
          <a:lstStyle/>
          <a:p>
            <a:r>
              <a:rPr lang="en-US" dirty="0"/>
              <a:t>The Tree, RDF/XML, and Table View modes</a:t>
            </a:r>
          </a:p>
        </p:txBody>
      </p:sp>
      <p:sp>
        <p:nvSpPr>
          <p:cNvPr id="4" name="Footer Placeholder 3">
            <a:extLst>
              <a:ext uri="{FF2B5EF4-FFF2-40B4-BE49-F238E27FC236}">
                <a16:creationId xmlns:a16="http://schemas.microsoft.com/office/drawing/2014/main" id="{3571DFAD-50AB-7BE5-A272-17C62551B554}"/>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BB4613C6-DF38-F6C3-FE14-01AC1BAC5780}"/>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51</a:t>
            </a:fld>
            <a:endParaRPr lang="en-GB" dirty="0"/>
          </a:p>
        </p:txBody>
      </p:sp>
    </p:spTree>
    <p:extLst>
      <p:ext uri="{BB962C8B-B14F-4D97-AF65-F5344CB8AC3E}">
        <p14:creationId xmlns:p14="http://schemas.microsoft.com/office/powerpoint/2010/main" val="11878146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05211-B8DE-3CBB-12F0-5D5B1CE0401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B272CC5-4816-4CC3-0F3F-03C1C1A244EA}"/>
              </a:ext>
            </a:extLst>
          </p:cNvPr>
          <p:cNvSpPr>
            <a:spLocks noGrp="1"/>
          </p:cNvSpPr>
          <p:nvPr>
            <p:ph type="title"/>
          </p:nvPr>
        </p:nvSpPr>
        <p:spPr/>
        <p:txBody>
          <a:bodyPr/>
          <a:lstStyle/>
          <a:p>
            <a:r>
              <a:rPr lang="en-US" dirty="0"/>
              <a:t>The Tree, RDF/XML, and Table View modes</a:t>
            </a:r>
          </a:p>
        </p:txBody>
      </p:sp>
      <p:sp>
        <p:nvSpPr>
          <p:cNvPr id="9" name="Slide Number Placeholder 5">
            <a:extLst>
              <a:ext uri="{FF2B5EF4-FFF2-40B4-BE49-F238E27FC236}">
                <a16:creationId xmlns:a16="http://schemas.microsoft.com/office/drawing/2014/main" id="{9EA84D39-89A6-F6D0-F4D3-5644A05309A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52</a:t>
            </a:fld>
            <a:endParaRPr lang="en-GB" dirty="0"/>
          </a:p>
        </p:txBody>
      </p:sp>
      <p:sp>
        <p:nvSpPr>
          <p:cNvPr id="3" name="Content Placeholder 2">
            <a:extLst>
              <a:ext uri="{FF2B5EF4-FFF2-40B4-BE49-F238E27FC236}">
                <a16:creationId xmlns:a16="http://schemas.microsoft.com/office/drawing/2014/main" id="{039D7A55-4F28-7289-1CCF-1BE5BDD50EC8}"/>
              </a:ext>
            </a:extLst>
          </p:cNvPr>
          <p:cNvSpPr>
            <a:spLocks noGrp="1" noChangeArrowheads="1"/>
          </p:cNvSpPr>
          <p:nvPr>
            <p:ph sz="quarter" idx="13"/>
          </p:nvPr>
        </p:nvSpPr>
        <p:spPr bwMode="auto">
          <a:xfrm>
            <a:off x="387298" y="1001512"/>
            <a:ext cx="11417404" cy="5064008"/>
          </a:xfrm>
          <a:prstGeom prst="rect">
            <a:avLst/>
          </a:prstGeom>
        </p:spPr>
        <p:txBody>
          <a:bodyPr/>
          <a:lstStyle/>
          <a:p>
            <a:r>
              <a:rPr lang="en-US" altLang="en-US" sz="2000" dirty="0"/>
              <a:t>From the repository search results it is possible to view both the Work and Instance in the following formats:</a:t>
            </a:r>
          </a:p>
          <a:p>
            <a:endParaRPr lang="en-US" altLang="en-US" sz="2000" dirty="0"/>
          </a:p>
          <a:p>
            <a:pPr marL="637200" lvl="1" indent="-457200">
              <a:buFont typeface="+mj-lt"/>
              <a:buAutoNum type="arabicPeriod"/>
            </a:pPr>
            <a:r>
              <a:rPr lang="en-US" altLang="en-US" sz="2000" dirty="0"/>
              <a:t>Tree</a:t>
            </a:r>
          </a:p>
          <a:p>
            <a:pPr marL="637200" lvl="1" indent="-457200">
              <a:buFont typeface="+mj-lt"/>
              <a:buAutoNum type="arabicPeriod"/>
            </a:pPr>
            <a:r>
              <a:rPr lang="en-US" altLang="en-US" sz="2000" dirty="0"/>
              <a:t>RDF/XML</a:t>
            </a:r>
          </a:p>
          <a:p>
            <a:pPr marL="637200" lvl="1" indent="-457200">
              <a:buFont typeface="+mj-lt"/>
              <a:buAutoNum type="arabicPeriod"/>
            </a:pPr>
            <a:r>
              <a:rPr lang="en-US" altLang="en-US" sz="2000" dirty="0"/>
              <a:t>Table</a:t>
            </a:r>
          </a:p>
          <a:p>
            <a:pPr marL="180000" lvl="1" indent="0">
              <a:buNone/>
            </a:pPr>
            <a:endParaRPr lang="en-US" altLang="en-US" sz="2000" dirty="0"/>
          </a:p>
          <a:p>
            <a:r>
              <a:rPr lang="en-US" altLang="en-US" sz="2000" dirty="0"/>
              <a:t>This is useful in getting a one-glance overview of the record.</a:t>
            </a:r>
          </a:p>
          <a:p>
            <a:pPr marL="0" indent="0">
              <a:buNone/>
            </a:pPr>
            <a:endParaRPr lang="en-US" altLang="en-US" sz="2000" dirty="0"/>
          </a:p>
        </p:txBody>
      </p:sp>
    </p:spTree>
    <p:extLst>
      <p:ext uri="{BB962C8B-B14F-4D97-AF65-F5344CB8AC3E}">
        <p14:creationId xmlns:p14="http://schemas.microsoft.com/office/powerpoint/2010/main" val="2733867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42C6B-D042-840A-832D-16634C76FBF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4E90B58-5C70-AC1D-38D6-C417FC5CEFD5}"/>
              </a:ext>
            </a:extLst>
          </p:cNvPr>
          <p:cNvSpPr>
            <a:spLocks noGrp="1"/>
          </p:cNvSpPr>
          <p:nvPr>
            <p:ph type="title"/>
          </p:nvPr>
        </p:nvSpPr>
        <p:spPr/>
        <p:txBody>
          <a:bodyPr/>
          <a:lstStyle/>
          <a:p>
            <a:r>
              <a:rPr lang="en-US" dirty="0"/>
              <a:t>The Tree, RDF/XML, and Table View modes</a:t>
            </a:r>
          </a:p>
        </p:txBody>
      </p:sp>
      <p:sp>
        <p:nvSpPr>
          <p:cNvPr id="9" name="Slide Number Placeholder 5">
            <a:extLst>
              <a:ext uri="{FF2B5EF4-FFF2-40B4-BE49-F238E27FC236}">
                <a16:creationId xmlns:a16="http://schemas.microsoft.com/office/drawing/2014/main" id="{AB31726D-3264-D2DE-4118-40CE9106FA2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53</a:t>
            </a:fld>
            <a:endParaRPr lang="en-GB" dirty="0"/>
          </a:p>
        </p:txBody>
      </p:sp>
      <p:sp>
        <p:nvSpPr>
          <p:cNvPr id="3" name="Content Placeholder 2">
            <a:extLst>
              <a:ext uri="{FF2B5EF4-FFF2-40B4-BE49-F238E27FC236}">
                <a16:creationId xmlns:a16="http://schemas.microsoft.com/office/drawing/2014/main" id="{CEA8A3B8-4F23-5C6C-2184-13304B645404}"/>
              </a:ext>
            </a:extLst>
          </p:cNvPr>
          <p:cNvSpPr>
            <a:spLocks noGrp="1" noChangeArrowheads="1"/>
          </p:cNvSpPr>
          <p:nvPr>
            <p:ph sz="quarter" idx="13"/>
          </p:nvPr>
        </p:nvSpPr>
        <p:spPr bwMode="auto">
          <a:xfrm>
            <a:off x="387298" y="1001512"/>
            <a:ext cx="11417404" cy="5064008"/>
          </a:xfrm>
          <a:prstGeom prst="rect">
            <a:avLst/>
          </a:prstGeom>
        </p:spPr>
        <p:txBody>
          <a:bodyPr/>
          <a:lstStyle/>
          <a:p>
            <a:r>
              <a:rPr lang="en-US" altLang="en-US" sz="2000" dirty="0"/>
              <a:t>This is done by </a:t>
            </a:r>
          </a:p>
          <a:p>
            <a:pPr marL="637200" lvl="1" indent="-457200">
              <a:buFont typeface="+mj-lt"/>
              <a:buAutoNum type="arabicPeriod"/>
            </a:pPr>
            <a:r>
              <a:rPr lang="en-US" altLang="en-US" sz="2000" dirty="0"/>
              <a:t>Searching for the record</a:t>
            </a:r>
          </a:p>
          <a:p>
            <a:pPr marL="637200" lvl="1" indent="-457200">
              <a:buFont typeface="+mj-lt"/>
              <a:buAutoNum type="arabicPeriod"/>
            </a:pPr>
            <a:r>
              <a:rPr lang="en-US" altLang="en-US" sz="2000" dirty="0"/>
              <a:t>Clicking the title (to view the record)</a:t>
            </a:r>
          </a:p>
          <a:p>
            <a:pPr marL="637200" lvl="1" indent="-457200">
              <a:buFont typeface="+mj-lt"/>
              <a:buAutoNum type="arabicPeriod"/>
            </a:pPr>
            <a:r>
              <a:rPr lang="en-US" altLang="en-US" sz="2000" dirty="0"/>
              <a:t>Moving to the section:</a:t>
            </a:r>
          </a:p>
          <a:p>
            <a:pPr lvl="2"/>
            <a:r>
              <a:rPr lang="en-US" altLang="en-US" sz="2000" dirty="0"/>
              <a:t>“Work Record” (for a Work)</a:t>
            </a:r>
          </a:p>
          <a:p>
            <a:pPr lvl="2"/>
            <a:r>
              <a:rPr lang="en-US" altLang="en-US" sz="2000" dirty="0"/>
              <a:t>“Bibliographic Record” (for an Instance)</a:t>
            </a:r>
          </a:p>
          <a:p>
            <a:pPr marL="637200" lvl="1" indent="-457200">
              <a:buFont typeface="+mj-lt"/>
              <a:buAutoNum type="arabicPeriod"/>
            </a:pPr>
            <a:r>
              <a:rPr lang="en-US" altLang="en-US" sz="2000" dirty="0"/>
              <a:t>Toggling between the three formats</a:t>
            </a:r>
          </a:p>
          <a:p>
            <a:pPr marL="180000" lvl="1" indent="0">
              <a:buNone/>
            </a:pPr>
            <a:endParaRPr lang="en-US" altLang="en-US" sz="2000" dirty="0"/>
          </a:p>
          <a:p>
            <a:r>
              <a:rPr lang="en-US" altLang="en-US" sz="2000" dirty="0"/>
              <a:t>We will now see this live, first looking at the Work and then at the Instance.</a:t>
            </a:r>
            <a:endParaRPr lang="en-US" sz="2000" dirty="0"/>
          </a:p>
          <a:p>
            <a:endParaRPr lang="en-US" altLang="en-US" sz="2000" dirty="0"/>
          </a:p>
        </p:txBody>
      </p:sp>
    </p:spTree>
    <p:extLst>
      <p:ext uri="{BB962C8B-B14F-4D97-AF65-F5344CB8AC3E}">
        <p14:creationId xmlns:p14="http://schemas.microsoft.com/office/powerpoint/2010/main" val="1060143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6D343-914D-7CE4-E30C-827504DBABB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D33B7CB-54FB-C710-3B97-91F5D9599294}"/>
              </a:ext>
            </a:extLst>
          </p:cNvPr>
          <p:cNvPicPr>
            <a:picLocks noChangeAspect="1"/>
          </p:cNvPicPr>
          <p:nvPr/>
        </p:nvPicPr>
        <p:blipFill>
          <a:blip r:embed="rId2"/>
          <a:stretch>
            <a:fillRect/>
          </a:stretch>
        </p:blipFill>
        <p:spPr>
          <a:xfrm>
            <a:off x="480229" y="2009577"/>
            <a:ext cx="11231542" cy="2838846"/>
          </a:xfrm>
          <a:prstGeom prst="rect">
            <a:avLst/>
          </a:prstGeom>
          <a:ln>
            <a:solidFill>
              <a:schemeClr val="tx1"/>
            </a:solidFill>
          </a:ln>
        </p:spPr>
      </p:pic>
      <p:sp>
        <p:nvSpPr>
          <p:cNvPr id="10" name="Title 9">
            <a:extLst>
              <a:ext uri="{FF2B5EF4-FFF2-40B4-BE49-F238E27FC236}">
                <a16:creationId xmlns:a16="http://schemas.microsoft.com/office/drawing/2014/main" id="{DFB7FC66-5A28-130E-66AA-2D7B5EDB7168}"/>
              </a:ext>
            </a:extLst>
          </p:cNvPr>
          <p:cNvSpPr>
            <a:spLocks noGrp="1"/>
          </p:cNvSpPr>
          <p:nvPr>
            <p:ph type="title"/>
          </p:nvPr>
        </p:nvSpPr>
        <p:spPr/>
        <p:txBody>
          <a:bodyPr/>
          <a:lstStyle/>
          <a:p>
            <a:r>
              <a:rPr lang="en-US" dirty="0"/>
              <a:t>The Tree, RDF/XML, and Table View modes</a:t>
            </a:r>
          </a:p>
        </p:txBody>
      </p:sp>
      <p:sp>
        <p:nvSpPr>
          <p:cNvPr id="9" name="Slide Number Placeholder 5">
            <a:extLst>
              <a:ext uri="{FF2B5EF4-FFF2-40B4-BE49-F238E27FC236}">
                <a16:creationId xmlns:a16="http://schemas.microsoft.com/office/drawing/2014/main" id="{4616E8F3-96BB-2E45-2198-CC0637B16C4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54</a:t>
            </a:fld>
            <a:endParaRPr lang="en-GB" dirty="0"/>
          </a:p>
        </p:txBody>
      </p:sp>
      <p:sp>
        <p:nvSpPr>
          <p:cNvPr id="3" name="Content Placeholder 2">
            <a:extLst>
              <a:ext uri="{FF2B5EF4-FFF2-40B4-BE49-F238E27FC236}">
                <a16:creationId xmlns:a16="http://schemas.microsoft.com/office/drawing/2014/main" id="{78F1E39E-3BF0-6DAD-1BE9-CA88931A5AA8}"/>
              </a:ext>
            </a:extLst>
          </p:cNvPr>
          <p:cNvSpPr>
            <a:spLocks noGrp="1" noChangeArrowheads="1"/>
          </p:cNvSpPr>
          <p:nvPr>
            <p:ph sz="quarter" idx="13"/>
          </p:nvPr>
        </p:nvSpPr>
        <p:spPr bwMode="auto">
          <a:xfrm>
            <a:off x="387298" y="1001512"/>
            <a:ext cx="11417404" cy="512328"/>
          </a:xfrm>
          <a:prstGeom prst="rect">
            <a:avLst/>
          </a:prstGeom>
        </p:spPr>
        <p:txBody>
          <a:bodyPr/>
          <a:lstStyle/>
          <a:p>
            <a:r>
              <a:rPr lang="en-US" altLang="en-US" sz="2000" dirty="0"/>
              <a:t>Here we are searching for BIBFRAME Work title “Breaking the glass ceiling” by agent “Hezekiah, Jocelyn”</a:t>
            </a:r>
            <a:endParaRPr lang="en-US" sz="2000" dirty="0"/>
          </a:p>
          <a:p>
            <a:endParaRPr lang="en-US" altLang="en-US" sz="2000" dirty="0"/>
          </a:p>
        </p:txBody>
      </p:sp>
      <p:sp>
        <p:nvSpPr>
          <p:cNvPr id="2" name="Rectangle 1">
            <a:extLst>
              <a:ext uri="{FF2B5EF4-FFF2-40B4-BE49-F238E27FC236}">
                <a16:creationId xmlns:a16="http://schemas.microsoft.com/office/drawing/2014/main" id="{5B3E8DA9-080E-7A07-7457-455EE467ED60}"/>
              </a:ext>
            </a:extLst>
          </p:cNvPr>
          <p:cNvSpPr/>
          <p:nvPr/>
        </p:nvSpPr>
        <p:spPr>
          <a:xfrm>
            <a:off x="1198880" y="2113280"/>
            <a:ext cx="701040" cy="3149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8262279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4CFD6-C059-82DF-D2D1-C3BB206B3E9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DC2BE13-F0F2-0803-DF1D-5359C17998A2}"/>
              </a:ext>
            </a:extLst>
          </p:cNvPr>
          <p:cNvPicPr>
            <a:picLocks noChangeAspect="1"/>
          </p:cNvPicPr>
          <p:nvPr/>
        </p:nvPicPr>
        <p:blipFill>
          <a:blip r:embed="rId2"/>
          <a:stretch>
            <a:fillRect/>
          </a:stretch>
        </p:blipFill>
        <p:spPr>
          <a:xfrm>
            <a:off x="184912" y="2483074"/>
            <a:ext cx="11822175" cy="1343212"/>
          </a:xfrm>
          <a:prstGeom prst="rect">
            <a:avLst/>
          </a:prstGeom>
          <a:ln>
            <a:solidFill>
              <a:schemeClr val="tx1"/>
            </a:solidFill>
          </a:ln>
        </p:spPr>
      </p:pic>
      <p:sp>
        <p:nvSpPr>
          <p:cNvPr id="10" name="Title 9">
            <a:extLst>
              <a:ext uri="{FF2B5EF4-FFF2-40B4-BE49-F238E27FC236}">
                <a16:creationId xmlns:a16="http://schemas.microsoft.com/office/drawing/2014/main" id="{FB1E6A0C-F3A0-2227-534A-69E34EE703F0}"/>
              </a:ext>
            </a:extLst>
          </p:cNvPr>
          <p:cNvSpPr>
            <a:spLocks noGrp="1"/>
          </p:cNvSpPr>
          <p:nvPr>
            <p:ph type="title"/>
          </p:nvPr>
        </p:nvSpPr>
        <p:spPr/>
        <p:txBody>
          <a:bodyPr/>
          <a:lstStyle/>
          <a:p>
            <a:r>
              <a:rPr lang="en-US" dirty="0"/>
              <a:t>The Tree, RDF/XML, and Table View modes</a:t>
            </a:r>
          </a:p>
        </p:txBody>
      </p:sp>
      <p:sp>
        <p:nvSpPr>
          <p:cNvPr id="9" name="Slide Number Placeholder 5">
            <a:extLst>
              <a:ext uri="{FF2B5EF4-FFF2-40B4-BE49-F238E27FC236}">
                <a16:creationId xmlns:a16="http://schemas.microsoft.com/office/drawing/2014/main" id="{50C6C613-9DB2-D569-C653-E9922E4BA56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55</a:t>
            </a:fld>
            <a:endParaRPr lang="en-GB" dirty="0"/>
          </a:p>
        </p:txBody>
      </p:sp>
      <p:sp>
        <p:nvSpPr>
          <p:cNvPr id="3" name="Content Placeholder 2">
            <a:extLst>
              <a:ext uri="{FF2B5EF4-FFF2-40B4-BE49-F238E27FC236}">
                <a16:creationId xmlns:a16="http://schemas.microsoft.com/office/drawing/2014/main" id="{937C8C26-E985-2AE0-7F79-8E609C53660E}"/>
              </a:ext>
            </a:extLst>
          </p:cNvPr>
          <p:cNvSpPr>
            <a:spLocks noGrp="1" noChangeArrowheads="1"/>
          </p:cNvSpPr>
          <p:nvPr>
            <p:ph sz="quarter" idx="13"/>
          </p:nvPr>
        </p:nvSpPr>
        <p:spPr bwMode="auto">
          <a:xfrm>
            <a:off x="387298" y="1001512"/>
            <a:ext cx="11417404" cy="512328"/>
          </a:xfrm>
          <a:prstGeom prst="rect">
            <a:avLst/>
          </a:prstGeom>
        </p:spPr>
        <p:txBody>
          <a:bodyPr/>
          <a:lstStyle/>
          <a:p>
            <a:r>
              <a:rPr lang="en-US" altLang="en-US" sz="2000" dirty="0"/>
              <a:t>Now we will click the title to view the Work</a:t>
            </a:r>
            <a:endParaRPr lang="en-US" sz="2000" dirty="0"/>
          </a:p>
          <a:p>
            <a:endParaRPr lang="en-US" altLang="en-US" sz="2000" dirty="0"/>
          </a:p>
        </p:txBody>
      </p:sp>
      <p:graphicFrame>
        <p:nvGraphicFramePr>
          <p:cNvPr id="6" name="Table 5">
            <a:extLst>
              <a:ext uri="{FF2B5EF4-FFF2-40B4-BE49-F238E27FC236}">
                <a16:creationId xmlns:a16="http://schemas.microsoft.com/office/drawing/2014/main" id="{407BB1F3-2AEB-FE57-41DE-CAE3C86F8580}"/>
              </a:ext>
            </a:extLst>
          </p:cNvPr>
          <p:cNvGraphicFramePr>
            <a:graphicFrameLocks noGrp="1"/>
          </p:cNvGraphicFramePr>
          <p:nvPr/>
        </p:nvGraphicFramePr>
        <p:xfrm>
          <a:off x="838200" y="3818414"/>
          <a:ext cx="10515600" cy="365760"/>
        </p:xfrm>
        <a:graphic>
          <a:graphicData uri="http://schemas.openxmlformats.org/drawingml/2006/table">
            <a:tbl>
              <a:tblPr/>
              <a:tblGrid>
                <a:gridCol w="10515600">
                  <a:extLst>
                    <a:ext uri="{9D8B030D-6E8A-4147-A177-3AD203B41FA5}">
                      <a16:colId xmlns:a16="http://schemas.microsoft.com/office/drawing/2014/main" val="3709816891"/>
                    </a:ext>
                  </a:extLst>
                </a:gridCol>
              </a:tblGrid>
              <a:tr h="0">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3654945596"/>
                  </a:ext>
                </a:extLst>
              </a:tr>
            </a:tbl>
          </a:graphicData>
        </a:graphic>
      </p:graphicFrame>
      <p:sp>
        <p:nvSpPr>
          <p:cNvPr id="5" name="Rectangle 4">
            <a:extLst>
              <a:ext uri="{FF2B5EF4-FFF2-40B4-BE49-F238E27FC236}">
                <a16:creationId xmlns:a16="http://schemas.microsoft.com/office/drawing/2014/main" id="{7EA7F28F-DC03-D964-17E8-139DB6AFD49D}"/>
              </a:ext>
            </a:extLst>
          </p:cNvPr>
          <p:cNvSpPr/>
          <p:nvPr/>
        </p:nvSpPr>
        <p:spPr>
          <a:xfrm>
            <a:off x="721360" y="2558113"/>
            <a:ext cx="1950720" cy="34186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6839267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C61CF-8949-888C-F4C3-F556F98E883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63DA8BC-F41F-3D6E-2A07-06F26A228143}"/>
              </a:ext>
            </a:extLst>
          </p:cNvPr>
          <p:cNvPicPr>
            <a:picLocks noChangeAspect="1"/>
          </p:cNvPicPr>
          <p:nvPr/>
        </p:nvPicPr>
        <p:blipFill>
          <a:blip r:embed="rId2"/>
          <a:stretch>
            <a:fillRect/>
          </a:stretch>
        </p:blipFill>
        <p:spPr>
          <a:xfrm>
            <a:off x="2661919" y="1543738"/>
            <a:ext cx="7630161" cy="4549351"/>
          </a:xfrm>
          <a:prstGeom prst="rect">
            <a:avLst/>
          </a:prstGeom>
          <a:ln>
            <a:solidFill>
              <a:schemeClr val="tx1"/>
            </a:solidFill>
          </a:ln>
        </p:spPr>
      </p:pic>
      <p:sp>
        <p:nvSpPr>
          <p:cNvPr id="10" name="Title 9">
            <a:extLst>
              <a:ext uri="{FF2B5EF4-FFF2-40B4-BE49-F238E27FC236}">
                <a16:creationId xmlns:a16="http://schemas.microsoft.com/office/drawing/2014/main" id="{00A06CB8-EA25-1F43-729A-A4FD9417132C}"/>
              </a:ext>
            </a:extLst>
          </p:cNvPr>
          <p:cNvSpPr>
            <a:spLocks noGrp="1"/>
          </p:cNvSpPr>
          <p:nvPr>
            <p:ph type="title"/>
          </p:nvPr>
        </p:nvSpPr>
        <p:spPr/>
        <p:txBody>
          <a:bodyPr/>
          <a:lstStyle/>
          <a:p>
            <a:r>
              <a:rPr lang="en-US" dirty="0"/>
              <a:t>The Tree, RDF/XML, and Table View modes</a:t>
            </a:r>
          </a:p>
        </p:txBody>
      </p:sp>
      <p:sp>
        <p:nvSpPr>
          <p:cNvPr id="9" name="Slide Number Placeholder 5">
            <a:extLst>
              <a:ext uri="{FF2B5EF4-FFF2-40B4-BE49-F238E27FC236}">
                <a16:creationId xmlns:a16="http://schemas.microsoft.com/office/drawing/2014/main" id="{16B560A0-46AD-6DCB-CD4C-548730EA6FA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56</a:t>
            </a:fld>
            <a:endParaRPr lang="en-GB" dirty="0"/>
          </a:p>
        </p:txBody>
      </p:sp>
      <p:sp>
        <p:nvSpPr>
          <p:cNvPr id="3" name="Content Placeholder 2">
            <a:extLst>
              <a:ext uri="{FF2B5EF4-FFF2-40B4-BE49-F238E27FC236}">
                <a16:creationId xmlns:a16="http://schemas.microsoft.com/office/drawing/2014/main" id="{E19484DA-172C-6437-125E-0AA29B272EFB}"/>
              </a:ext>
            </a:extLst>
          </p:cNvPr>
          <p:cNvSpPr>
            <a:spLocks noGrp="1" noChangeArrowheads="1"/>
          </p:cNvSpPr>
          <p:nvPr>
            <p:ph sz="quarter" idx="13"/>
          </p:nvPr>
        </p:nvSpPr>
        <p:spPr bwMode="auto">
          <a:xfrm>
            <a:off x="387298" y="1001512"/>
            <a:ext cx="11417404" cy="512328"/>
          </a:xfrm>
          <a:prstGeom prst="rect">
            <a:avLst/>
          </a:prstGeom>
        </p:spPr>
        <p:txBody>
          <a:bodyPr/>
          <a:lstStyle/>
          <a:p>
            <a:r>
              <a:rPr lang="en-US" altLang="en-US" sz="2000" dirty="0"/>
              <a:t>In the section “Work Record” the Work appears by default in “Tree” view </a:t>
            </a:r>
            <a:endParaRPr lang="en-US" sz="2000" dirty="0"/>
          </a:p>
          <a:p>
            <a:endParaRPr lang="en-US" altLang="en-US" sz="2000" dirty="0"/>
          </a:p>
        </p:txBody>
      </p:sp>
      <p:sp>
        <p:nvSpPr>
          <p:cNvPr id="5" name="Rectangle 4">
            <a:extLst>
              <a:ext uri="{FF2B5EF4-FFF2-40B4-BE49-F238E27FC236}">
                <a16:creationId xmlns:a16="http://schemas.microsoft.com/office/drawing/2014/main" id="{1F680908-4D33-0C81-5AA5-50037FFE09C3}"/>
              </a:ext>
            </a:extLst>
          </p:cNvPr>
          <p:cNvSpPr/>
          <p:nvPr/>
        </p:nvSpPr>
        <p:spPr>
          <a:xfrm>
            <a:off x="4175760" y="3172051"/>
            <a:ext cx="924560" cy="3657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70DA71FC-0F28-7BAC-1AC0-3223E958D0C5}"/>
              </a:ext>
            </a:extLst>
          </p:cNvPr>
          <p:cNvSpPr/>
          <p:nvPr/>
        </p:nvSpPr>
        <p:spPr>
          <a:xfrm>
            <a:off x="2743200" y="2238948"/>
            <a:ext cx="1005840" cy="28478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0584394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53356-5E1E-3214-BA9A-AF49CBB35C0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D871C5D-F530-CF2D-2705-A76222447126}"/>
              </a:ext>
            </a:extLst>
          </p:cNvPr>
          <p:cNvPicPr>
            <a:picLocks noChangeAspect="1"/>
          </p:cNvPicPr>
          <p:nvPr/>
        </p:nvPicPr>
        <p:blipFill>
          <a:blip r:embed="rId2"/>
          <a:stretch>
            <a:fillRect/>
          </a:stretch>
        </p:blipFill>
        <p:spPr>
          <a:xfrm>
            <a:off x="3243655" y="1520590"/>
            <a:ext cx="7380258" cy="4654296"/>
          </a:xfrm>
          <a:prstGeom prst="rect">
            <a:avLst/>
          </a:prstGeom>
          <a:ln>
            <a:solidFill>
              <a:schemeClr val="tx1"/>
            </a:solidFill>
          </a:ln>
        </p:spPr>
      </p:pic>
      <p:sp>
        <p:nvSpPr>
          <p:cNvPr id="10" name="Title 9">
            <a:extLst>
              <a:ext uri="{FF2B5EF4-FFF2-40B4-BE49-F238E27FC236}">
                <a16:creationId xmlns:a16="http://schemas.microsoft.com/office/drawing/2014/main" id="{C8657A88-D6C8-58EF-447B-1E37E871C481}"/>
              </a:ext>
            </a:extLst>
          </p:cNvPr>
          <p:cNvSpPr>
            <a:spLocks noGrp="1"/>
          </p:cNvSpPr>
          <p:nvPr>
            <p:ph type="title"/>
          </p:nvPr>
        </p:nvSpPr>
        <p:spPr/>
        <p:txBody>
          <a:bodyPr/>
          <a:lstStyle/>
          <a:p>
            <a:r>
              <a:rPr lang="en-US" dirty="0"/>
              <a:t>The Tree, RDF/XML, and Table View modes</a:t>
            </a:r>
          </a:p>
        </p:txBody>
      </p:sp>
      <p:sp>
        <p:nvSpPr>
          <p:cNvPr id="9" name="Slide Number Placeholder 5">
            <a:extLst>
              <a:ext uri="{FF2B5EF4-FFF2-40B4-BE49-F238E27FC236}">
                <a16:creationId xmlns:a16="http://schemas.microsoft.com/office/drawing/2014/main" id="{B50620B0-E588-2B26-0015-FAB30A2B98A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57</a:t>
            </a:fld>
            <a:endParaRPr lang="en-GB" dirty="0"/>
          </a:p>
        </p:txBody>
      </p:sp>
      <p:sp>
        <p:nvSpPr>
          <p:cNvPr id="3" name="Content Placeholder 2">
            <a:extLst>
              <a:ext uri="{FF2B5EF4-FFF2-40B4-BE49-F238E27FC236}">
                <a16:creationId xmlns:a16="http://schemas.microsoft.com/office/drawing/2014/main" id="{9361E7C2-00A9-B1A0-9858-7B671E280315}"/>
              </a:ext>
            </a:extLst>
          </p:cNvPr>
          <p:cNvSpPr>
            <a:spLocks noGrp="1" noChangeArrowheads="1"/>
          </p:cNvSpPr>
          <p:nvPr>
            <p:ph sz="quarter" idx="13"/>
          </p:nvPr>
        </p:nvSpPr>
        <p:spPr bwMode="auto">
          <a:xfrm>
            <a:off x="387298" y="1001512"/>
            <a:ext cx="11417404" cy="512328"/>
          </a:xfrm>
          <a:prstGeom prst="rect">
            <a:avLst/>
          </a:prstGeom>
        </p:spPr>
        <p:txBody>
          <a:bodyPr/>
          <a:lstStyle/>
          <a:p>
            <a:r>
              <a:rPr lang="en-US" altLang="en-US" sz="2000" dirty="0"/>
              <a:t>The staff user can change the view of the Work to RDF/XML or Table</a:t>
            </a:r>
            <a:endParaRPr lang="en-US" sz="2000" dirty="0"/>
          </a:p>
          <a:p>
            <a:endParaRPr lang="en-US" altLang="en-US" sz="2000" dirty="0"/>
          </a:p>
        </p:txBody>
      </p:sp>
      <p:sp>
        <p:nvSpPr>
          <p:cNvPr id="8" name="Rectangle 7">
            <a:extLst>
              <a:ext uri="{FF2B5EF4-FFF2-40B4-BE49-F238E27FC236}">
                <a16:creationId xmlns:a16="http://schemas.microsoft.com/office/drawing/2014/main" id="{DBA0AB48-CEE9-DF62-4A0F-C7FCFE03AF31}"/>
              </a:ext>
            </a:extLst>
          </p:cNvPr>
          <p:cNvSpPr/>
          <p:nvPr/>
        </p:nvSpPr>
        <p:spPr>
          <a:xfrm>
            <a:off x="4124960" y="2404510"/>
            <a:ext cx="2468880" cy="102449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8DAEE13A-D0EB-B4EB-F7EB-847D2B46DBB5}"/>
              </a:ext>
            </a:extLst>
          </p:cNvPr>
          <p:cNvSpPr txBox="1"/>
          <p:nvPr/>
        </p:nvSpPr>
        <p:spPr>
          <a:xfrm>
            <a:off x="425087" y="2031999"/>
            <a:ext cx="2286000" cy="2042161"/>
          </a:xfrm>
          <a:prstGeom prst="rect">
            <a:avLst/>
          </a:prstGeom>
          <a:solidFill>
            <a:srgbClr val="FFFF00"/>
          </a:solidFill>
          <a:ln>
            <a:solidFill>
              <a:schemeClr val="tx1"/>
            </a:solidFill>
          </a:ln>
        </p:spPr>
        <p:txBody>
          <a:bodyPr wrap="square" rtlCol="0">
            <a:noAutofit/>
          </a:bodyPr>
          <a:lstStyle/>
          <a:p>
            <a:r>
              <a:rPr lang="en-US" sz="1400" dirty="0"/>
              <a:t>Note that the selection of the View mode is “sticky”.  Thus, if the staff user changes the display in one record, then the next opened record will automatically have the same previously-chosen View mode. </a:t>
            </a:r>
          </a:p>
        </p:txBody>
      </p:sp>
    </p:spTree>
    <p:extLst>
      <p:ext uri="{BB962C8B-B14F-4D97-AF65-F5344CB8AC3E}">
        <p14:creationId xmlns:p14="http://schemas.microsoft.com/office/powerpoint/2010/main" val="16642152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745AA-4D2B-B38E-04CA-FBA4E961B0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F1E669B-0AB3-6AA2-7D82-72B9E1B1884F}"/>
              </a:ext>
            </a:extLst>
          </p:cNvPr>
          <p:cNvPicPr>
            <a:picLocks noChangeAspect="1"/>
          </p:cNvPicPr>
          <p:nvPr/>
        </p:nvPicPr>
        <p:blipFill>
          <a:blip r:embed="rId2"/>
          <a:stretch>
            <a:fillRect/>
          </a:stretch>
        </p:blipFill>
        <p:spPr>
          <a:xfrm>
            <a:off x="2392680" y="1836758"/>
            <a:ext cx="8389326" cy="4187952"/>
          </a:xfrm>
          <a:prstGeom prst="rect">
            <a:avLst/>
          </a:prstGeom>
          <a:ln>
            <a:solidFill>
              <a:schemeClr val="tx1"/>
            </a:solidFill>
          </a:ln>
        </p:spPr>
      </p:pic>
      <p:sp>
        <p:nvSpPr>
          <p:cNvPr id="10" name="Title 9">
            <a:extLst>
              <a:ext uri="{FF2B5EF4-FFF2-40B4-BE49-F238E27FC236}">
                <a16:creationId xmlns:a16="http://schemas.microsoft.com/office/drawing/2014/main" id="{89D49546-4674-D061-8AE8-8567F75615AB}"/>
              </a:ext>
            </a:extLst>
          </p:cNvPr>
          <p:cNvSpPr>
            <a:spLocks noGrp="1"/>
          </p:cNvSpPr>
          <p:nvPr>
            <p:ph type="title"/>
          </p:nvPr>
        </p:nvSpPr>
        <p:spPr/>
        <p:txBody>
          <a:bodyPr/>
          <a:lstStyle/>
          <a:p>
            <a:r>
              <a:rPr lang="en-US" dirty="0"/>
              <a:t>The Tree, RDF/XML, and Table View modes</a:t>
            </a:r>
          </a:p>
        </p:txBody>
      </p:sp>
      <p:sp>
        <p:nvSpPr>
          <p:cNvPr id="9" name="Slide Number Placeholder 5">
            <a:extLst>
              <a:ext uri="{FF2B5EF4-FFF2-40B4-BE49-F238E27FC236}">
                <a16:creationId xmlns:a16="http://schemas.microsoft.com/office/drawing/2014/main" id="{D444205D-3402-4BF7-2BD5-FE2F6E6C848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58</a:t>
            </a:fld>
            <a:endParaRPr lang="en-GB" dirty="0"/>
          </a:p>
        </p:txBody>
      </p:sp>
      <p:sp>
        <p:nvSpPr>
          <p:cNvPr id="3" name="Content Placeholder 2">
            <a:extLst>
              <a:ext uri="{FF2B5EF4-FFF2-40B4-BE49-F238E27FC236}">
                <a16:creationId xmlns:a16="http://schemas.microsoft.com/office/drawing/2014/main" id="{96F0F1BA-96B4-D777-5388-BDA0B8D64EBE}"/>
              </a:ext>
            </a:extLst>
          </p:cNvPr>
          <p:cNvSpPr>
            <a:spLocks noGrp="1" noChangeArrowheads="1"/>
          </p:cNvSpPr>
          <p:nvPr>
            <p:ph sz="quarter" idx="13"/>
          </p:nvPr>
        </p:nvSpPr>
        <p:spPr bwMode="auto">
          <a:xfrm>
            <a:off x="387298" y="1001512"/>
            <a:ext cx="11417404" cy="512328"/>
          </a:xfrm>
          <a:prstGeom prst="rect">
            <a:avLst/>
          </a:prstGeom>
        </p:spPr>
        <p:txBody>
          <a:bodyPr/>
          <a:lstStyle/>
          <a:p>
            <a:r>
              <a:rPr lang="en-US" altLang="en-US" sz="2000" dirty="0"/>
              <a:t>Here is the Work in RDF/XML view</a:t>
            </a:r>
            <a:endParaRPr lang="en-US" sz="2000" dirty="0"/>
          </a:p>
          <a:p>
            <a:endParaRPr lang="en-US" altLang="en-US" sz="2000" dirty="0"/>
          </a:p>
        </p:txBody>
      </p:sp>
      <p:sp>
        <p:nvSpPr>
          <p:cNvPr id="8" name="Rectangle 7">
            <a:extLst>
              <a:ext uri="{FF2B5EF4-FFF2-40B4-BE49-F238E27FC236}">
                <a16:creationId xmlns:a16="http://schemas.microsoft.com/office/drawing/2014/main" id="{481418E8-EBA0-4698-2A0A-D10BE75EEC0B}"/>
              </a:ext>
            </a:extLst>
          </p:cNvPr>
          <p:cNvSpPr/>
          <p:nvPr/>
        </p:nvSpPr>
        <p:spPr>
          <a:xfrm>
            <a:off x="2392680" y="2125613"/>
            <a:ext cx="1554480" cy="50582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204280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1026-E81B-5985-6BBD-FED39A422F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793432C-FF7E-20BF-FB9A-3641BD26ABEE}"/>
              </a:ext>
            </a:extLst>
          </p:cNvPr>
          <p:cNvPicPr>
            <a:picLocks noChangeAspect="1"/>
          </p:cNvPicPr>
          <p:nvPr/>
        </p:nvPicPr>
        <p:blipFill>
          <a:blip r:embed="rId2"/>
          <a:stretch>
            <a:fillRect/>
          </a:stretch>
        </p:blipFill>
        <p:spPr>
          <a:xfrm>
            <a:off x="2103233" y="1524744"/>
            <a:ext cx="8787635" cy="4823609"/>
          </a:xfrm>
          <a:prstGeom prst="rect">
            <a:avLst/>
          </a:prstGeom>
          <a:ln>
            <a:solidFill>
              <a:schemeClr val="tx1"/>
            </a:solidFill>
          </a:ln>
        </p:spPr>
      </p:pic>
      <p:sp>
        <p:nvSpPr>
          <p:cNvPr id="10" name="Title 9">
            <a:extLst>
              <a:ext uri="{FF2B5EF4-FFF2-40B4-BE49-F238E27FC236}">
                <a16:creationId xmlns:a16="http://schemas.microsoft.com/office/drawing/2014/main" id="{ECDBD4EB-4481-2442-DBA9-14786A30BE95}"/>
              </a:ext>
            </a:extLst>
          </p:cNvPr>
          <p:cNvSpPr>
            <a:spLocks noGrp="1"/>
          </p:cNvSpPr>
          <p:nvPr>
            <p:ph type="title"/>
          </p:nvPr>
        </p:nvSpPr>
        <p:spPr/>
        <p:txBody>
          <a:bodyPr/>
          <a:lstStyle/>
          <a:p>
            <a:r>
              <a:rPr lang="en-US" dirty="0"/>
              <a:t>The Tree, RDF/XML, and Table View modes</a:t>
            </a:r>
          </a:p>
        </p:txBody>
      </p:sp>
      <p:sp>
        <p:nvSpPr>
          <p:cNvPr id="9" name="Slide Number Placeholder 5">
            <a:extLst>
              <a:ext uri="{FF2B5EF4-FFF2-40B4-BE49-F238E27FC236}">
                <a16:creationId xmlns:a16="http://schemas.microsoft.com/office/drawing/2014/main" id="{5CE8460B-7C71-4AF5-4A96-DA5F3D25481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59</a:t>
            </a:fld>
            <a:endParaRPr lang="en-GB" dirty="0"/>
          </a:p>
        </p:txBody>
      </p:sp>
      <p:sp>
        <p:nvSpPr>
          <p:cNvPr id="3" name="Content Placeholder 2">
            <a:extLst>
              <a:ext uri="{FF2B5EF4-FFF2-40B4-BE49-F238E27FC236}">
                <a16:creationId xmlns:a16="http://schemas.microsoft.com/office/drawing/2014/main" id="{428651C1-5C30-9D5A-6F7C-A3D73464FCA0}"/>
              </a:ext>
            </a:extLst>
          </p:cNvPr>
          <p:cNvSpPr>
            <a:spLocks noGrp="1" noChangeArrowheads="1"/>
          </p:cNvSpPr>
          <p:nvPr>
            <p:ph sz="quarter" idx="13"/>
          </p:nvPr>
        </p:nvSpPr>
        <p:spPr bwMode="auto">
          <a:xfrm>
            <a:off x="387298" y="1001512"/>
            <a:ext cx="11417404" cy="512328"/>
          </a:xfrm>
          <a:prstGeom prst="rect">
            <a:avLst/>
          </a:prstGeom>
        </p:spPr>
        <p:txBody>
          <a:bodyPr/>
          <a:lstStyle/>
          <a:p>
            <a:r>
              <a:rPr lang="en-US" altLang="en-US" sz="2000" dirty="0"/>
              <a:t>Here is the Work in Table view</a:t>
            </a:r>
            <a:endParaRPr lang="en-US" sz="2000" dirty="0"/>
          </a:p>
          <a:p>
            <a:endParaRPr lang="en-US" altLang="en-US" sz="2000" dirty="0"/>
          </a:p>
        </p:txBody>
      </p:sp>
      <p:sp>
        <p:nvSpPr>
          <p:cNvPr id="8" name="Rectangle 7">
            <a:extLst>
              <a:ext uri="{FF2B5EF4-FFF2-40B4-BE49-F238E27FC236}">
                <a16:creationId xmlns:a16="http://schemas.microsoft.com/office/drawing/2014/main" id="{EA6DC080-D484-1A09-0B24-E2D402991A9C}"/>
              </a:ext>
            </a:extLst>
          </p:cNvPr>
          <p:cNvSpPr/>
          <p:nvPr/>
        </p:nvSpPr>
        <p:spPr>
          <a:xfrm>
            <a:off x="2103233" y="1796118"/>
            <a:ext cx="1554480" cy="50582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759650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481B4-9665-636B-CB22-698CECC3669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FDE65B9-8263-9994-158F-40028D78D068}"/>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FCC7D695-BC01-8557-A644-A4CC3FBE910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a:t>
            </a:fld>
            <a:endParaRPr lang="en-GB" dirty="0"/>
          </a:p>
        </p:txBody>
      </p:sp>
      <p:sp>
        <p:nvSpPr>
          <p:cNvPr id="3" name="Content Placeholder 2">
            <a:extLst>
              <a:ext uri="{FF2B5EF4-FFF2-40B4-BE49-F238E27FC236}">
                <a16:creationId xmlns:a16="http://schemas.microsoft.com/office/drawing/2014/main" id="{12C292BA-7508-92F1-E159-3D63C2D6B290}"/>
              </a:ext>
            </a:extLst>
          </p:cNvPr>
          <p:cNvSpPr>
            <a:spLocks noGrp="1" noChangeArrowheads="1"/>
          </p:cNvSpPr>
          <p:nvPr>
            <p:ph sz="quarter" idx="13"/>
          </p:nvPr>
        </p:nvSpPr>
        <p:spPr bwMode="auto">
          <a:xfrm>
            <a:off x="387298" y="1001512"/>
            <a:ext cx="11417404" cy="4615322"/>
          </a:xfrm>
          <a:prstGeom prst="rect">
            <a:avLst/>
          </a:prstGeom>
        </p:spPr>
        <p:txBody>
          <a:bodyPr/>
          <a:lstStyle/>
          <a:p>
            <a:r>
              <a:rPr lang="en-US" altLang="en-US" sz="2000" dirty="0"/>
              <a:t>The </a:t>
            </a:r>
            <a:r>
              <a:rPr lang="en-US" sz="2000" dirty="0">
                <a:hlinkClick r:id="rId2"/>
              </a:rPr>
              <a:t>Work Search</a:t>
            </a:r>
            <a:r>
              <a:rPr lang="en-US" sz="2000" dirty="0"/>
              <a:t> allows the staff user to directly search for and retrieve Works using the </a:t>
            </a:r>
            <a:r>
              <a:rPr lang="en-US" altLang="en-US" sz="2000" dirty="0"/>
              <a:t>indexes of the Work.</a:t>
            </a:r>
          </a:p>
          <a:p>
            <a:pPr lvl="1"/>
            <a:r>
              <a:rPr lang="en-US" sz="2000" dirty="0"/>
              <a:t>Additionally, it is possible to arrive to the Work via a link from the Instance.</a:t>
            </a:r>
          </a:p>
          <a:p>
            <a:r>
              <a:rPr lang="en-US" sz="2000" dirty="0"/>
              <a:t>The Work search displays results similar to other repository searches.</a:t>
            </a:r>
          </a:p>
          <a:p>
            <a:pPr lvl="1"/>
            <a:r>
              <a:rPr lang="en-US" sz="2000" dirty="0"/>
              <a:t>There are, however, minor variations in the results details, sections, actions, facets and customizations.  These variations are due to the unique nature of the Work record</a:t>
            </a:r>
          </a:p>
          <a:p>
            <a:endParaRPr lang="en-US" sz="2000" dirty="0"/>
          </a:p>
        </p:txBody>
      </p:sp>
    </p:spTree>
    <p:extLst>
      <p:ext uri="{BB962C8B-B14F-4D97-AF65-F5344CB8AC3E}">
        <p14:creationId xmlns:p14="http://schemas.microsoft.com/office/powerpoint/2010/main" val="28563201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76E7E-D0B6-F52B-CFBD-6946DFA2E88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346D85F-D5DF-F300-5219-DBAEECB501FB}"/>
              </a:ext>
            </a:extLst>
          </p:cNvPr>
          <p:cNvSpPr>
            <a:spLocks noGrp="1"/>
          </p:cNvSpPr>
          <p:nvPr>
            <p:ph type="title"/>
          </p:nvPr>
        </p:nvSpPr>
        <p:spPr/>
        <p:txBody>
          <a:bodyPr/>
          <a:lstStyle/>
          <a:p>
            <a:r>
              <a:rPr lang="en-US" dirty="0"/>
              <a:t>The Tree, RDF/XML, and Table View modes</a:t>
            </a:r>
          </a:p>
        </p:txBody>
      </p:sp>
      <p:sp>
        <p:nvSpPr>
          <p:cNvPr id="9" name="Slide Number Placeholder 5">
            <a:extLst>
              <a:ext uri="{FF2B5EF4-FFF2-40B4-BE49-F238E27FC236}">
                <a16:creationId xmlns:a16="http://schemas.microsoft.com/office/drawing/2014/main" id="{D81798F2-B5FB-0390-1BF8-B86C31A40B5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60</a:t>
            </a:fld>
            <a:endParaRPr lang="en-GB" dirty="0"/>
          </a:p>
        </p:txBody>
      </p:sp>
      <p:sp>
        <p:nvSpPr>
          <p:cNvPr id="3" name="Content Placeholder 2">
            <a:extLst>
              <a:ext uri="{FF2B5EF4-FFF2-40B4-BE49-F238E27FC236}">
                <a16:creationId xmlns:a16="http://schemas.microsoft.com/office/drawing/2014/main" id="{13422C8A-F9A8-5F0E-280A-91871326AD10}"/>
              </a:ext>
            </a:extLst>
          </p:cNvPr>
          <p:cNvSpPr>
            <a:spLocks noGrp="1" noChangeArrowheads="1"/>
          </p:cNvSpPr>
          <p:nvPr>
            <p:ph sz="quarter" idx="13"/>
          </p:nvPr>
        </p:nvSpPr>
        <p:spPr bwMode="auto">
          <a:xfrm>
            <a:off x="387298" y="1001512"/>
            <a:ext cx="11417404" cy="512328"/>
          </a:xfrm>
          <a:prstGeom prst="rect">
            <a:avLst/>
          </a:prstGeom>
        </p:spPr>
        <p:txBody>
          <a:bodyPr/>
          <a:lstStyle/>
          <a:p>
            <a:r>
              <a:rPr lang="en-US" altLang="en-US" sz="2000" dirty="0"/>
              <a:t>Here we are searching for BIBFRAME Instance title “The feminine mystique” published in 2013</a:t>
            </a:r>
            <a:endParaRPr lang="en-US" sz="2000" dirty="0"/>
          </a:p>
          <a:p>
            <a:endParaRPr lang="en-US" altLang="en-US" sz="2000" dirty="0"/>
          </a:p>
        </p:txBody>
      </p:sp>
      <p:graphicFrame>
        <p:nvGraphicFramePr>
          <p:cNvPr id="6" name="Table 5">
            <a:extLst>
              <a:ext uri="{FF2B5EF4-FFF2-40B4-BE49-F238E27FC236}">
                <a16:creationId xmlns:a16="http://schemas.microsoft.com/office/drawing/2014/main" id="{C0062E79-D5D9-8230-AB76-4B029BC35A68}"/>
              </a:ext>
            </a:extLst>
          </p:cNvPr>
          <p:cNvGraphicFramePr>
            <a:graphicFrameLocks noGrp="1"/>
          </p:cNvGraphicFramePr>
          <p:nvPr/>
        </p:nvGraphicFramePr>
        <p:xfrm>
          <a:off x="838200" y="3818414"/>
          <a:ext cx="10515600" cy="365760"/>
        </p:xfrm>
        <a:graphic>
          <a:graphicData uri="http://schemas.openxmlformats.org/drawingml/2006/table">
            <a:tbl>
              <a:tblPr/>
              <a:tblGrid>
                <a:gridCol w="10515600">
                  <a:extLst>
                    <a:ext uri="{9D8B030D-6E8A-4147-A177-3AD203B41FA5}">
                      <a16:colId xmlns:a16="http://schemas.microsoft.com/office/drawing/2014/main" val="3709816891"/>
                    </a:ext>
                  </a:extLst>
                </a:gridCol>
              </a:tblGrid>
              <a:tr h="0">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3654945596"/>
                  </a:ext>
                </a:extLst>
              </a:tr>
            </a:tbl>
          </a:graphicData>
        </a:graphic>
      </p:graphicFrame>
      <p:pic>
        <p:nvPicPr>
          <p:cNvPr id="11" name="Picture 10">
            <a:extLst>
              <a:ext uri="{FF2B5EF4-FFF2-40B4-BE49-F238E27FC236}">
                <a16:creationId xmlns:a16="http://schemas.microsoft.com/office/drawing/2014/main" id="{1A342FFF-CA5A-9A09-7376-30B0A29E64A3}"/>
              </a:ext>
            </a:extLst>
          </p:cNvPr>
          <p:cNvPicPr>
            <a:picLocks noChangeAspect="1"/>
          </p:cNvPicPr>
          <p:nvPr/>
        </p:nvPicPr>
        <p:blipFill>
          <a:blip r:embed="rId2"/>
          <a:stretch>
            <a:fillRect/>
          </a:stretch>
        </p:blipFill>
        <p:spPr>
          <a:xfrm>
            <a:off x="499281" y="1947656"/>
            <a:ext cx="11193437" cy="2962688"/>
          </a:xfrm>
          <a:prstGeom prst="rect">
            <a:avLst/>
          </a:prstGeom>
          <a:ln>
            <a:solidFill>
              <a:schemeClr val="tx1"/>
            </a:solidFill>
          </a:ln>
        </p:spPr>
      </p:pic>
      <p:sp>
        <p:nvSpPr>
          <p:cNvPr id="2" name="Rectangle 1">
            <a:extLst>
              <a:ext uri="{FF2B5EF4-FFF2-40B4-BE49-F238E27FC236}">
                <a16:creationId xmlns:a16="http://schemas.microsoft.com/office/drawing/2014/main" id="{8F5B6887-EA8E-8946-18C0-4532EE93E91F}"/>
              </a:ext>
            </a:extLst>
          </p:cNvPr>
          <p:cNvSpPr/>
          <p:nvPr/>
        </p:nvSpPr>
        <p:spPr>
          <a:xfrm>
            <a:off x="1056640" y="3606800"/>
            <a:ext cx="6339840" cy="3657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9732643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C3B68-3155-4D03-54AD-88621B3B9AC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D83B600-6937-FD19-D810-D137805E1B38}"/>
              </a:ext>
            </a:extLst>
          </p:cNvPr>
          <p:cNvSpPr>
            <a:spLocks noGrp="1"/>
          </p:cNvSpPr>
          <p:nvPr>
            <p:ph type="title"/>
          </p:nvPr>
        </p:nvSpPr>
        <p:spPr/>
        <p:txBody>
          <a:bodyPr/>
          <a:lstStyle/>
          <a:p>
            <a:r>
              <a:rPr lang="en-US" dirty="0"/>
              <a:t>The Tree, RDF/XML, and Table View modes</a:t>
            </a:r>
          </a:p>
        </p:txBody>
      </p:sp>
      <p:sp>
        <p:nvSpPr>
          <p:cNvPr id="9" name="Slide Number Placeholder 5">
            <a:extLst>
              <a:ext uri="{FF2B5EF4-FFF2-40B4-BE49-F238E27FC236}">
                <a16:creationId xmlns:a16="http://schemas.microsoft.com/office/drawing/2014/main" id="{9F5FDB2D-286E-1086-7608-63F344A10A4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61</a:t>
            </a:fld>
            <a:endParaRPr lang="en-GB" dirty="0"/>
          </a:p>
        </p:txBody>
      </p:sp>
      <p:sp>
        <p:nvSpPr>
          <p:cNvPr id="3" name="Content Placeholder 2">
            <a:extLst>
              <a:ext uri="{FF2B5EF4-FFF2-40B4-BE49-F238E27FC236}">
                <a16:creationId xmlns:a16="http://schemas.microsoft.com/office/drawing/2014/main" id="{A2F53C59-CAE6-D304-934A-E1A5AB152785}"/>
              </a:ext>
            </a:extLst>
          </p:cNvPr>
          <p:cNvSpPr>
            <a:spLocks noGrp="1" noChangeArrowheads="1"/>
          </p:cNvSpPr>
          <p:nvPr>
            <p:ph sz="quarter" idx="13"/>
          </p:nvPr>
        </p:nvSpPr>
        <p:spPr bwMode="auto">
          <a:xfrm>
            <a:off x="387298" y="1001512"/>
            <a:ext cx="11417404" cy="512328"/>
          </a:xfrm>
          <a:prstGeom prst="rect">
            <a:avLst/>
          </a:prstGeom>
        </p:spPr>
        <p:txBody>
          <a:bodyPr/>
          <a:lstStyle/>
          <a:p>
            <a:r>
              <a:rPr lang="en-US" altLang="en-US" sz="2000" dirty="0"/>
              <a:t>Now we will click the title to view the Instance</a:t>
            </a:r>
            <a:endParaRPr lang="en-US" sz="2000" dirty="0"/>
          </a:p>
          <a:p>
            <a:endParaRPr lang="en-US" altLang="en-US" sz="2000" dirty="0"/>
          </a:p>
        </p:txBody>
      </p:sp>
      <p:graphicFrame>
        <p:nvGraphicFramePr>
          <p:cNvPr id="6" name="Table 5">
            <a:extLst>
              <a:ext uri="{FF2B5EF4-FFF2-40B4-BE49-F238E27FC236}">
                <a16:creationId xmlns:a16="http://schemas.microsoft.com/office/drawing/2014/main" id="{65474D5E-7D54-85C9-9316-EEC56A7B7409}"/>
              </a:ext>
            </a:extLst>
          </p:cNvPr>
          <p:cNvGraphicFramePr>
            <a:graphicFrameLocks noGrp="1"/>
          </p:cNvGraphicFramePr>
          <p:nvPr/>
        </p:nvGraphicFramePr>
        <p:xfrm>
          <a:off x="838200" y="3818414"/>
          <a:ext cx="10515600" cy="365760"/>
        </p:xfrm>
        <a:graphic>
          <a:graphicData uri="http://schemas.openxmlformats.org/drawingml/2006/table">
            <a:tbl>
              <a:tblPr/>
              <a:tblGrid>
                <a:gridCol w="10515600">
                  <a:extLst>
                    <a:ext uri="{9D8B030D-6E8A-4147-A177-3AD203B41FA5}">
                      <a16:colId xmlns:a16="http://schemas.microsoft.com/office/drawing/2014/main" val="3709816891"/>
                    </a:ext>
                  </a:extLst>
                </a:gridCol>
              </a:tblGrid>
              <a:tr h="0">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3654945596"/>
                  </a:ext>
                </a:extLst>
              </a:tr>
            </a:tbl>
          </a:graphicData>
        </a:graphic>
      </p:graphicFrame>
      <p:pic>
        <p:nvPicPr>
          <p:cNvPr id="4" name="Picture 3">
            <a:extLst>
              <a:ext uri="{FF2B5EF4-FFF2-40B4-BE49-F238E27FC236}">
                <a16:creationId xmlns:a16="http://schemas.microsoft.com/office/drawing/2014/main" id="{849F103B-374C-E759-3F00-795DF2A3397C}"/>
              </a:ext>
            </a:extLst>
          </p:cNvPr>
          <p:cNvPicPr>
            <a:picLocks noChangeAspect="1"/>
          </p:cNvPicPr>
          <p:nvPr/>
        </p:nvPicPr>
        <p:blipFill>
          <a:blip r:embed="rId2"/>
          <a:stretch>
            <a:fillRect/>
          </a:stretch>
        </p:blipFill>
        <p:spPr>
          <a:xfrm>
            <a:off x="0" y="2459181"/>
            <a:ext cx="12192000" cy="1939637"/>
          </a:xfrm>
          <a:prstGeom prst="rect">
            <a:avLst/>
          </a:prstGeom>
          <a:ln>
            <a:solidFill>
              <a:schemeClr val="tx1"/>
            </a:solidFill>
          </a:ln>
        </p:spPr>
      </p:pic>
      <p:sp>
        <p:nvSpPr>
          <p:cNvPr id="5" name="Rectangle 4">
            <a:extLst>
              <a:ext uri="{FF2B5EF4-FFF2-40B4-BE49-F238E27FC236}">
                <a16:creationId xmlns:a16="http://schemas.microsoft.com/office/drawing/2014/main" id="{BD1B8FC8-B0BA-D8E4-1F41-F543F2264F12}"/>
              </a:ext>
            </a:extLst>
          </p:cNvPr>
          <p:cNvSpPr/>
          <p:nvPr/>
        </p:nvSpPr>
        <p:spPr>
          <a:xfrm>
            <a:off x="365688" y="2507313"/>
            <a:ext cx="8067112" cy="36575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8029612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10C43-F7AC-7C1B-E4C0-983B4A92900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F3AA6C4-FD4A-C867-AF94-6D0CA3586E3C}"/>
              </a:ext>
            </a:extLst>
          </p:cNvPr>
          <p:cNvPicPr>
            <a:picLocks noChangeAspect="1"/>
          </p:cNvPicPr>
          <p:nvPr/>
        </p:nvPicPr>
        <p:blipFill>
          <a:blip r:embed="rId2"/>
          <a:stretch>
            <a:fillRect/>
          </a:stretch>
        </p:blipFill>
        <p:spPr>
          <a:xfrm>
            <a:off x="2987039" y="1443431"/>
            <a:ext cx="7140463" cy="4975332"/>
          </a:xfrm>
          <a:prstGeom prst="rect">
            <a:avLst/>
          </a:prstGeom>
          <a:ln>
            <a:solidFill>
              <a:schemeClr val="tx1"/>
            </a:solidFill>
          </a:ln>
        </p:spPr>
      </p:pic>
      <p:sp>
        <p:nvSpPr>
          <p:cNvPr id="10" name="Title 9">
            <a:extLst>
              <a:ext uri="{FF2B5EF4-FFF2-40B4-BE49-F238E27FC236}">
                <a16:creationId xmlns:a16="http://schemas.microsoft.com/office/drawing/2014/main" id="{4A603728-E0C9-9AA4-AB69-58A43187D2FE}"/>
              </a:ext>
            </a:extLst>
          </p:cNvPr>
          <p:cNvSpPr>
            <a:spLocks noGrp="1"/>
          </p:cNvSpPr>
          <p:nvPr>
            <p:ph type="title"/>
          </p:nvPr>
        </p:nvSpPr>
        <p:spPr/>
        <p:txBody>
          <a:bodyPr/>
          <a:lstStyle/>
          <a:p>
            <a:r>
              <a:rPr lang="en-US" dirty="0"/>
              <a:t>The Tree, RDF/XML, and Table View modes</a:t>
            </a:r>
          </a:p>
        </p:txBody>
      </p:sp>
      <p:sp>
        <p:nvSpPr>
          <p:cNvPr id="9" name="Slide Number Placeholder 5">
            <a:extLst>
              <a:ext uri="{FF2B5EF4-FFF2-40B4-BE49-F238E27FC236}">
                <a16:creationId xmlns:a16="http://schemas.microsoft.com/office/drawing/2014/main" id="{91E0B72E-7EF8-5586-C93E-DEC67964555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62</a:t>
            </a:fld>
            <a:endParaRPr lang="en-GB" dirty="0"/>
          </a:p>
        </p:txBody>
      </p:sp>
      <p:sp>
        <p:nvSpPr>
          <p:cNvPr id="3" name="Content Placeholder 2">
            <a:extLst>
              <a:ext uri="{FF2B5EF4-FFF2-40B4-BE49-F238E27FC236}">
                <a16:creationId xmlns:a16="http://schemas.microsoft.com/office/drawing/2014/main" id="{A8BB395B-C32A-ABAD-621E-C6FF6156613F}"/>
              </a:ext>
            </a:extLst>
          </p:cNvPr>
          <p:cNvSpPr>
            <a:spLocks noGrp="1" noChangeArrowheads="1"/>
          </p:cNvSpPr>
          <p:nvPr>
            <p:ph sz="quarter" idx="13"/>
          </p:nvPr>
        </p:nvSpPr>
        <p:spPr bwMode="auto">
          <a:xfrm>
            <a:off x="387298" y="1001512"/>
            <a:ext cx="11417404" cy="512328"/>
          </a:xfrm>
          <a:prstGeom prst="rect">
            <a:avLst/>
          </a:prstGeom>
        </p:spPr>
        <p:txBody>
          <a:bodyPr/>
          <a:lstStyle/>
          <a:p>
            <a:r>
              <a:rPr lang="en-US" altLang="en-US" sz="2000" dirty="0"/>
              <a:t>In the section “Bibliographic Record” the Instance appears by default in “Tree” view </a:t>
            </a:r>
            <a:endParaRPr lang="en-US" sz="2000" dirty="0"/>
          </a:p>
          <a:p>
            <a:endParaRPr lang="en-US" altLang="en-US" sz="2000" dirty="0"/>
          </a:p>
        </p:txBody>
      </p:sp>
      <p:graphicFrame>
        <p:nvGraphicFramePr>
          <p:cNvPr id="6" name="Table 5">
            <a:extLst>
              <a:ext uri="{FF2B5EF4-FFF2-40B4-BE49-F238E27FC236}">
                <a16:creationId xmlns:a16="http://schemas.microsoft.com/office/drawing/2014/main" id="{636D2741-C54A-BE4F-DD49-AEE7E92B3DD3}"/>
              </a:ext>
            </a:extLst>
          </p:cNvPr>
          <p:cNvGraphicFramePr>
            <a:graphicFrameLocks noGrp="1"/>
          </p:cNvGraphicFramePr>
          <p:nvPr/>
        </p:nvGraphicFramePr>
        <p:xfrm>
          <a:off x="838200" y="3818414"/>
          <a:ext cx="10515600" cy="365760"/>
        </p:xfrm>
        <a:graphic>
          <a:graphicData uri="http://schemas.openxmlformats.org/drawingml/2006/table">
            <a:tbl>
              <a:tblPr/>
              <a:tblGrid>
                <a:gridCol w="10515600">
                  <a:extLst>
                    <a:ext uri="{9D8B030D-6E8A-4147-A177-3AD203B41FA5}">
                      <a16:colId xmlns:a16="http://schemas.microsoft.com/office/drawing/2014/main" val="3709816891"/>
                    </a:ext>
                  </a:extLst>
                </a:gridCol>
              </a:tblGrid>
              <a:tr h="0">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3654945596"/>
                  </a:ext>
                </a:extLst>
              </a:tr>
            </a:tbl>
          </a:graphicData>
        </a:graphic>
      </p:graphicFrame>
      <p:sp>
        <p:nvSpPr>
          <p:cNvPr id="5" name="Rectangle 4">
            <a:extLst>
              <a:ext uri="{FF2B5EF4-FFF2-40B4-BE49-F238E27FC236}">
                <a16:creationId xmlns:a16="http://schemas.microsoft.com/office/drawing/2014/main" id="{7DF617B3-1A33-5EB6-66F3-A5FB256BE705}"/>
              </a:ext>
            </a:extLst>
          </p:cNvPr>
          <p:cNvSpPr/>
          <p:nvPr/>
        </p:nvSpPr>
        <p:spPr>
          <a:xfrm>
            <a:off x="4572000" y="3024731"/>
            <a:ext cx="924560" cy="3657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64256B59-C1B2-C11D-33EE-0C9FA942A719}"/>
              </a:ext>
            </a:extLst>
          </p:cNvPr>
          <p:cNvSpPr/>
          <p:nvPr/>
        </p:nvSpPr>
        <p:spPr>
          <a:xfrm>
            <a:off x="3200400" y="2448254"/>
            <a:ext cx="1005840" cy="28478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4817217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B8645-4131-B01C-745A-1E23365429F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0ABA94-B142-BB0E-102A-C34957E56EF0}"/>
              </a:ext>
            </a:extLst>
          </p:cNvPr>
          <p:cNvPicPr>
            <a:picLocks noChangeAspect="1"/>
          </p:cNvPicPr>
          <p:nvPr/>
        </p:nvPicPr>
        <p:blipFill>
          <a:blip r:embed="rId2"/>
          <a:stretch>
            <a:fillRect/>
          </a:stretch>
        </p:blipFill>
        <p:spPr>
          <a:xfrm>
            <a:off x="3606800" y="1836758"/>
            <a:ext cx="6006010" cy="4650849"/>
          </a:xfrm>
          <a:prstGeom prst="rect">
            <a:avLst/>
          </a:prstGeom>
          <a:ln>
            <a:solidFill>
              <a:schemeClr val="tx1"/>
            </a:solidFill>
          </a:ln>
        </p:spPr>
      </p:pic>
      <p:sp>
        <p:nvSpPr>
          <p:cNvPr id="10" name="Title 9">
            <a:extLst>
              <a:ext uri="{FF2B5EF4-FFF2-40B4-BE49-F238E27FC236}">
                <a16:creationId xmlns:a16="http://schemas.microsoft.com/office/drawing/2014/main" id="{467EADA3-AD35-F0AD-AC86-95B976009BFE}"/>
              </a:ext>
            </a:extLst>
          </p:cNvPr>
          <p:cNvSpPr>
            <a:spLocks noGrp="1"/>
          </p:cNvSpPr>
          <p:nvPr>
            <p:ph type="title"/>
          </p:nvPr>
        </p:nvSpPr>
        <p:spPr/>
        <p:txBody>
          <a:bodyPr/>
          <a:lstStyle/>
          <a:p>
            <a:r>
              <a:rPr lang="en-US" dirty="0"/>
              <a:t>The Tree, RDF/XML, and Table View modes</a:t>
            </a:r>
          </a:p>
        </p:txBody>
      </p:sp>
      <p:sp>
        <p:nvSpPr>
          <p:cNvPr id="9" name="Slide Number Placeholder 5">
            <a:extLst>
              <a:ext uri="{FF2B5EF4-FFF2-40B4-BE49-F238E27FC236}">
                <a16:creationId xmlns:a16="http://schemas.microsoft.com/office/drawing/2014/main" id="{5BF5E53D-43BA-90A0-7B89-90C24D6B43D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63</a:t>
            </a:fld>
            <a:endParaRPr lang="en-GB" dirty="0"/>
          </a:p>
        </p:txBody>
      </p:sp>
      <p:sp>
        <p:nvSpPr>
          <p:cNvPr id="3" name="Content Placeholder 2">
            <a:extLst>
              <a:ext uri="{FF2B5EF4-FFF2-40B4-BE49-F238E27FC236}">
                <a16:creationId xmlns:a16="http://schemas.microsoft.com/office/drawing/2014/main" id="{D7E18A7C-7499-A129-DF90-ED8A1421F660}"/>
              </a:ext>
            </a:extLst>
          </p:cNvPr>
          <p:cNvSpPr>
            <a:spLocks noGrp="1" noChangeArrowheads="1"/>
          </p:cNvSpPr>
          <p:nvPr>
            <p:ph sz="quarter" idx="13"/>
          </p:nvPr>
        </p:nvSpPr>
        <p:spPr bwMode="auto">
          <a:xfrm>
            <a:off x="387298" y="1001512"/>
            <a:ext cx="11417404" cy="512328"/>
          </a:xfrm>
          <a:prstGeom prst="rect">
            <a:avLst/>
          </a:prstGeom>
        </p:spPr>
        <p:txBody>
          <a:bodyPr/>
          <a:lstStyle/>
          <a:p>
            <a:r>
              <a:rPr lang="en-US" altLang="en-US" sz="2000" dirty="0"/>
              <a:t>The staff user can change the view of the Instance to RDF/XML or Table</a:t>
            </a:r>
            <a:endParaRPr lang="en-US" sz="2000" dirty="0"/>
          </a:p>
          <a:p>
            <a:endParaRPr lang="en-US" altLang="en-US" sz="2000" dirty="0"/>
          </a:p>
        </p:txBody>
      </p:sp>
      <p:sp>
        <p:nvSpPr>
          <p:cNvPr id="8" name="Rectangle 7">
            <a:extLst>
              <a:ext uri="{FF2B5EF4-FFF2-40B4-BE49-F238E27FC236}">
                <a16:creationId xmlns:a16="http://schemas.microsoft.com/office/drawing/2014/main" id="{7216EBE2-A5BA-F715-792B-1516AD48ADD1}"/>
              </a:ext>
            </a:extLst>
          </p:cNvPr>
          <p:cNvSpPr/>
          <p:nvPr/>
        </p:nvSpPr>
        <p:spPr>
          <a:xfrm>
            <a:off x="4409440" y="2668670"/>
            <a:ext cx="2225040" cy="82682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5508397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8AC60-18AB-3AC8-4FE3-2D2ABE7E566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E498CED-4768-A093-44F3-750B8B72C2B6}"/>
              </a:ext>
            </a:extLst>
          </p:cNvPr>
          <p:cNvPicPr>
            <a:picLocks noChangeAspect="1"/>
          </p:cNvPicPr>
          <p:nvPr/>
        </p:nvPicPr>
        <p:blipFill>
          <a:blip r:embed="rId2"/>
          <a:stretch>
            <a:fillRect/>
          </a:stretch>
        </p:blipFill>
        <p:spPr>
          <a:xfrm>
            <a:off x="1615440" y="1725770"/>
            <a:ext cx="9276080" cy="4185287"/>
          </a:xfrm>
          <a:prstGeom prst="rect">
            <a:avLst/>
          </a:prstGeom>
          <a:ln>
            <a:solidFill>
              <a:schemeClr val="tx1"/>
            </a:solidFill>
          </a:ln>
        </p:spPr>
      </p:pic>
      <p:sp>
        <p:nvSpPr>
          <p:cNvPr id="10" name="Title 9">
            <a:extLst>
              <a:ext uri="{FF2B5EF4-FFF2-40B4-BE49-F238E27FC236}">
                <a16:creationId xmlns:a16="http://schemas.microsoft.com/office/drawing/2014/main" id="{EFC7BA30-F367-7187-B566-A3F8D02329E1}"/>
              </a:ext>
            </a:extLst>
          </p:cNvPr>
          <p:cNvSpPr>
            <a:spLocks noGrp="1"/>
          </p:cNvSpPr>
          <p:nvPr>
            <p:ph type="title"/>
          </p:nvPr>
        </p:nvSpPr>
        <p:spPr/>
        <p:txBody>
          <a:bodyPr/>
          <a:lstStyle/>
          <a:p>
            <a:r>
              <a:rPr lang="en-US" dirty="0"/>
              <a:t>The Tree, RDF/XML, and Table View modes</a:t>
            </a:r>
          </a:p>
        </p:txBody>
      </p:sp>
      <p:sp>
        <p:nvSpPr>
          <p:cNvPr id="9" name="Slide Number Placeholder 5">
            <a:extLst>
              <a:ext uri="{FF2B5EF4-FFF2-40B4-BE49-F238E27FC236}">
                <a16:creationId xmlns:a16="http://schemas.microsoft.com/office/drawing/2014/main" id="{BD10BA03-5984-853D-95C8-4D0DA34590B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64</a:t>
            </a:fld>
            <a:endParaRPr lang="en-GB" dirty="0"/>
          </a:p>
        </p:txBody>
      </p:sp>
      <p:sp>
        <p:nvSpPr>
          <p:cNvPr id="3" name="Content Placeholder 2">
            <a:extLst>
              <a:ext uri="{FF2B5EF4-FFF2-40B4-BE49-F238E27FC236}">
                <a16:creationId xmlns:a16="http://schemas.microsoft.com/office/drawing/2014/main" id="{D352D7CC-950A-D7A4-A3B4-1D7EA63611E7}"/>
              </a:ext>
            </a:extLst>
          </p:cNvPr>
          <p:cNvSpPr>
            <a:spLocks noGrp="1" noChangeArrowheads="1"/>
          </p:cNvSpPr>
          <p:nvPr>
            <p:ph sz="quarter" idx="13"/>
          </p:nvPr>
        </p:nvSpPr>
        <p:spPr bwMode="auto">
          <a:xfrm>
            <a:off x="387298" y="1001512"/>
            <a:ext cx="11417404" cy="512328"/>
          </a:xfrm>
          <a:prstGeom prst="rect">
            <a:avLst/>
          </a:prstGeom>
        </p:spPr>
        <p:txBody>
          <a:bodyPr/>
          <a:lstStyle/>
          <a:p>
            <a:r>
              <a:rPr lang="en-US" altLang="en-US" sz="2000" dirty="0"/>
              <a:t>Here is the Instance in RDF/XML view</a:t>
            </a:r>
            <a:endParaRPr lang="en-US" sz="2000" dirty="0"/>
          </a:p>
          <a:p>
            <a:endParaRPr lang="en-US" altLang="en-US" sz="2000" dirty="0"/>
          </a:p>
        </p:txBody>
      </p:sp>
      <p:sp>
        <p:nvSpPr>
          <p:cNvPr id="8" name="Rectangle 7">
            <a:extLst>
              <a:ext uri="{FF2B5EF4-FFF2-40B4-BE49-F238E27FC236}">
                <a16:creationId xmlns:a16="http://schemas.microsoft.com/office/drawing/2014/main" id="{13BB07F7-AF7B-2B5D-635D-2E33D94395C6}"/>
              </a:ext>
            </a:extLst>
          </p:cNvPr>
          <p:cNvSpPr/>
          <p:nvPr/>
        </p:nvSpPr>
        <p:spPr>
          <a:xfrm>
            <a:off x="1615440" y="2095133"/>
            <a:ext cx="1554480" cy="50582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832686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B8A74-F0CC-C5B3-5453-CC335FB1C9C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C3CDC21-4D15-9A63-4612-17BAE2152B1C}"/>
              </a:ext>
            </a:extLst>
          </p:cNvPr>
          <p:cNvPicPr>
            <a:picLocks noChangeAspect="1"/>
          </p:cNvPicPr>
          <p:nvPr/>
        </p:nvPicPr>
        <p:blipFill>
          <a:blip r:embed="rId2"/>
          <a:stretch>
            <a:fillRect/>
          </a:stretch>
        </p:blipFill>
        <p:spPr>
          <a:xfrm>
            <a:off x="1305673" y="1513840"/>
            <a:ext cx="10062419" cy="4571666"/>
          </a:xfrm>
          <a:prstGeom prst="rect">
            <a:avLst/>
          </a:prstGeom>
          <a:ln>
            <a:solidFill>
              <a:schemeClr val="tx1"/>
            </a:solidFill>
          </a:ln>
        </p:spPr>
      </p:pic>
      <p:sp>
        <p:nvSpPr>
          <p:cNvPr id="10" name="Title 9">
            <a:extLst>
              <a:ext uri="{FF2B5EF4-FFF2-40B4-BE49-F238E27FC236}">
                <a16:creationId xmlns:a16="http://schemas.microsoft.com/office/drawing/2014/main" id="{30E05DE6-B13A-1E13-348A-23DBF5ADBF41}"/>
              </a:ext>
            </a:extLst>
          </p:cNvPr>
          <p:cNvSpPr>
            <a:spLocks noGrp="1"/>
          </p:cNvSpPr>
          <p:nvPr>
            <p:ph type="title"/>
          </p:nvPr>
        </p:nvSpPr>
        <p:spPr/>
        <p:txBody>
          <a:bodyPr/>
          <a:lstStyle/>
          <a:p>
            <a:r>
              <a:rPr lang="en-US" dirty="0"/>
              <a:t>The Tree, RDF/XML, and Table View modes</a:t>
            </a:r>
          </a:p>
        </p:txBody>
      </p:sp>
      <p:sp>
        <p:nvSpPr>
          <p:cNvPr id="9" name="Slide Number Placeholder 5">
            <a:extLst>
              <a:ext uri="{FF2B5EF4-FFF2-40B4-BE49-F238E27FC236}">
                <a16:creationId xmlns:a16="http://schemas.microsoft.com/office/drawing/2014/main" id="{5B4829E7-9AB1-8BF9-BDA0-0B6287643D8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65</a:t>
            </a:fld>
            <a:endParaRPr lang="en-GB" dirty="0"/>
          </a:p>
        </p:txBody>
      </p:sp>
      <p:sp>
        <p:nvSpPr>
          <p:cNvPr id="3" name="Content Placeholder 2">
            <a:extLst>
              <a:ext uri="{FF2B5EF4-FFF2-40B4-BE49-F238E27FC236}">
                <a16:creationId xmlns:a16="http://schemas.microsoft.com/office/drawing/2014/main" id="{FF22E27E-88D2-42D3-542E-8017F6C9F62E}"/>
              </a:ext>
            </a:extLst>
          </p:cNvPr>
          <p:cNvSpPr>
            <a:spLocks noGrp="1" noChangeArrowheads="1"/>
          </p:cNvSpPr>
          <p:nvPr>
            <p:ph sz="quarter" idx="13"/>
          </p:nvPr>
        </p:nvSpPr>
        <p:spPr bwMode="auto">
          <a:xfrm>
            <a:off x="387298" y="1001512"/>
            <a:ext cx="11417404" cy="512328"/>
          </a:xfrm>
          <a:prstGeom prst="rect">
            <a:avLst/>
          </a:prstGeom>
        </p:spPr>
        <p:txBody>
          <a:bodyPr/>
          <a:lstStyle/>
          <a:p>
            <a:r>
              <a:rPr lang="en-US" altLang="en-US" sz="2000" dirty="0"/>
              <a:t>Here is the Instance in Table view</a:t>
            </a:r>
            <a:endParaRPr lang="en-US" sz="2000" dirty="0"/>
          </a:p>
          <a:p>
            <a:endParaRPr lang="en-US" altLang="en-US" sz="2000" dirty="0"/>
          </a:p>
        </p:txBody>
      </p:sp>
      <p:sp>
        <p:nvSpPr>
          <p:cNvPr id="8" name="Rectangle 7">
            <a:extLst>
              <a:ext uri="{FF2B5EF4-FFF2-40B4-BE49-F238E27FC236}">
                <a16:creationId xmlns:a16="http://schemas.microsoft.com/office/drawing/2014/main" id="{1AA74311-9F3E-BFEA-7BDA-5B3CEA2FB573}"/>
              </a:ext>
            </a:extLst>
          </p:cNvPr>
          <p:cNvSpPr/>
          <p:nvPr/>
        </p:nvSpPr>
        <p:spPr>
          <a:xfrm>
            <a:off x="1325993" y="1912253"/>
            <a:ext cx="1554480" cy="50582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9183563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FD1181-D547-D9A5-8FDA-8C92DF494CE2}"/>
              </a:ext>
            </a:extLst>
          </p:cNvPr>
          <p:cNvSpPr>
            <a:spLocks noGrp="1"/>
          </p:cNvSpPr>
          <p:nvPr>
            <p:ph type="ftr" sz="quarter" idx="10"/>
          </p:nvPr>
        </p:nvSpPr>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E13736AD-B1CA-E121-5C44-5D3FC53BF0BF}"/>
              </a:ext>
            </a:extLst>
          </p:cNvPr>
          <p:cNvSpPr>
            <a:spLocks noGrp="1"/>
          </p:cNvSpPr>
          <p:nvPr>
            <p:ph type="sldNum" sz="quarter" idx="11"/>
          </p:nvPr>
        </p:nvSpPr>
        <p:spPr/>
        <p:txBody>
          <a:bodyPr/>
          <a:lstStyle/>
          <a:p>
            <a:fld id="{F59CD943-D024-467A-B36E-F11E1285ED75}" type="slidenum">
              <a:rPr lang="en-GB" smtClean="0"/>
              <a:pPr/>
              <a:t>66</a:t>
            </a:fld>
            <a:endParaRPr lang="en-GB" dirty="0"/>
          </a:p>
        </p:txBody>
      </p:sp>
      <p:pic>
        <p:nvPicPr>
          <p:cNvPr id="6" name="Picture 5">
            <a:extLst>
              <a:ext uri="{FF2B5EF4-FFF2-40B4-BE49-F238E27FC236}">
                <a16:creationId xmlns:a16="http://schemas.microsoft.com/office/drawing/2014/main" id="{992791E6-9E31-1C34-ECF6-6D9B3D17860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7" name="Graphic 6" descr="Think forward">
            <a:extLst>
              <a:ext uri="{FF2B5EF4-FFF2-40B4-BE49-F238E27FC236}">
                <a16:creationId xmlns:a16="http://schemas.microsoft.com/office/drawing/2014/main" id="{818DEFE4-8C53-E134-D412-622500E5A4F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8" name="Text Placeholder 9">
            <a:extLst>
              <a:ext uri="{FF2B5EF4-FFF2-40B4-BE49-F238E27FC236}">
                <a16:creationId xmlns:a16="http://schemas.microsoft.com/office/drawing/2014/main" id="{64FB2F50-D943-9711-7163-E5E0D3BFD376}"/>
              </a:ext>
            </a:extLst>
          </p:cNvPr>
          <p:cNvSpPr txBox="1">
            <a:spLocks/>
          </p:cNvSpPr>
          <p:nvPr/>
        </p:nvSpPr>
        <p:spPr>
          <a:xfrm>
            <a:off x="3359151" y="4274031"/>
            <a:ext cx="5473700"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 Kortick</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9" name="Text Placeholder 9">
            <a:extLst>
              <a:ext uri="{FF2B5EF4-FFF2-40B4-BE49-F238E27FC236}">
                <a16:creationId xmlns:a16="http://schemas.microsoft.com/office/drawing/2014/main" id="{B88581A5-813C-1574-FAB1-8605C58CC522}"/>
              </a:ext>
            </a:extLst>
          </p:cNvPr>
          <p:cNvSpPr txBox="1">
            <a:spLocks/>
          </p:cNvSpPr>
          <p:nvPr/>
        </p:nvSpPr>
        <p:spPr>
          <a:xfrm>
            <a:off x="3359150" y="4540162"/>
            <a:ext cx="5473699"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Yoel.Kortick@clarivate.com</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11" name="TextBox 10">
            <a:extLst>
              <a:ext uri="{FF2B5EF4-FFF2-40B4-BE49-F238E27FC236}">
                <a16:creationId xmlns:a16="http://schemas.microsoft.com/office/drawing/2014/main" id="{CAE9FFE4-7344-2752-FBA3-C6DFDCEAEC52}"/>
              </a:ext>
            </a:extLst>
          </p:cNvPr>
          <p:cNvSpPr txBox="1">
            <a:spLocks noGrp="1" noRot="1" noMove="1" noResize="1" noEditPoints="1" noAdjustHandles="1" noChangeArrowheads="1" noChangeShapeType="1"/>
          </p:cNvSpPr>
          <p:nvPr/>
        </p:nvSpPr>
        <p:spPr>
          <a:xfrm>
            <a:off x="8901583" y="6065125"/>
            <a:ext cx="2746698"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 2026 Clarivate. All rights reserved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Clarivate and its logo, as well as all other trademarks used herein are trademarks of their respective owners and used under license.</a:t>
            </a:r>
          </a:p>
        </p:txBody>
      </p:sp>
      <p:sp>
        <p:nvSpPr>
          <p:cNvPr id="12" name="TextBox 11">
            <a:extLst>
              <a:ext uri="{FF2B5EF4-FFF2-40B4-BE49-F238E27FC236}">
                <a16:creationId xmlns:a16="http://schemas.microsoft.com/office/drawing/2014/main" id="{7277C8DE-E0A7-64DE-7C98-90D3568C43CF}"/>
              </a:ext>
            </a:extLst>
          </p:cNvPr>
          <p:cNvSpPr txBox="1">
            <a:spLocks noGrp="1" noRot="1" noMove="1" noResize="1" noEditPoints="1" noAdjustHandles="1" noChangeArrowheads="1" noChangeShapeType="1"/>
          </p:cNvSpPr>
          <p:nvPr/>
        </p:nvSpPr>
        <p:spPr>
          <a:xfrm>
            <a:off x="481401" y="6065125"/>
            <a:ext cx="5473700"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About Clarivate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rPr>
              <a:t>Clarivate is a leading global provider of transformative intelligence. We offer enriched data, </a:t>
            </a:r>
            <a:br>
              <a:rPr kumimoji="0" lang="en-GB" sz="900" b="0" i="0" u="none" strike="noStrike" kern="0" cap="none" spc="0" normalizeH="0" baseline="0" noProof="0" dirty="0">
                <a:ln>
                  <a:noFill/>
                </a:ln>
                <a:solidFill>
                  <a:prstClr val="white"/>
                </a:solidFill>
                <a:effectLst/>
                <a:uLnTx/>
                <a:uFillTx/>
              </a:rPr>
            </a:br>
            <a:r>
              <a:rPr kumimoji="0" lang="en-GB" sz="900" b="0" i="0" u="none" strike="noStrike" kern="0" cap="none" spc="0" normalizeH="0" baseline="0" noProof="0" dirty="0">
                <a:ln>
                  <a:noFill/>
                </a:ln>
                <a:solidFill>
                  <a:prstClr val="white"/>
                </a:solidFill>
                <a:effectLst/>
                <a:uLnTx/>
                <a:uFillTx/>
              </a:rPr>
              <a:t>insights &amp; analytics, workflow solutions and expert services in the areas of Academia &amp; Government, Intellectual Property and Life Sciences &amp; Healthcare. For more information, please visit clarivate.com.</a:t>
            </a:r>
            <a:endParaRPr kumimoji="0" lang="en-US" sz="900" b="0" i="0" u="none" strike="noStrike" kern="0" cap="none" spc="0" normalizeH="0" baseline="0" noProof="0" dirty="0">
              <a:ln>
                <a:noFill/>
              </a:ln>
              <a:solidFill>
                <a:prstClr val="white"/>
              </a:solidFill>
              <a:effectLst/>
              <a:uLnTx/>
              <a:uFillTx/>
            </a:endParaRPr>
          </a:p>
        </p:txBody>
      </p:sp>
      <p:sp>
        <p:nvSpPr>
          <p:cNvPr id="13" name="**COMPOUND SHAPE CUT OUT**">
            <a:extLst>
              <a:ext uri="{FF2B5EF4-FFF2-40B4-BE49-F238E27FC236}">
                <a16:creationId xmlns:a16="http://schemas.microsoft.com/office/drawing/2014/main" id="{F3ABD206-D13A-E2D0-4AB0-BA7688C3E991}"/>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ysClr val="window" lastClr="FFFFFF"/>
          </a:solidFill>
          <a:ln w="77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79036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89447-6B9E-35B8-EDDA-35DE481E96C6}"/>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D2AA5E4B-1D5D-5F5F-9C00-857784547948}"/>
              </a:ext>
            </a:extLst>
          </p:cNvPr>
          <p:cNvPicPr>
            <a:picLocks noChangeAspect="1"/>
          </p:cNvPicPr>
          <p:nvPr/>
        </p:nvPicPr>
        <p:blipFill>
          <a:blip r:embed="rId2"/>
          <a:stretch>
            <a:fillRect/>
          </a:stretch>
        </p:blipFill>
        <p:spPr>
          <a:xfrm>
            <a:off x="362013" y="3786555"/>
            <a:ext cx="11317279" cy="1362265"/>
          </a:xfrm>
          <a:prstGeom prst="rect">
            <a:avLst/>
          </a:prstGeom>
          <a:ln>
            <a:solidFill>
              <a:schemeClr val="tx1"/>
            </a:solidFill>
          </a:ln>
        </p:spPr>
      </p:pic>
      <p:pic>
        <p:nvPicPr>
          <p:cNvPr id="12" name="Picture 11">
            <a:extLst>
              <a:ext uri="{FF2B5EF4-FFF2-40B4-BE49-F238E27FC236}">
                <a16:creationId xmlns:a16="http://schemas.microsoft.com/office/drawing/2014/main" id="{AA4E225A-B443-390D-1651-D861C8119A8F}"/>
              </a:ext>
            </a:extLst>
          </p:cNvPr>
          <p:cNvPicPr>
            <a:picLocks noChangeAspect="1"/>
          </p:cNvPicPr>
          <p:nvPr/>
        </p:nvPicPr>
        <p:blipFill>
          <a:blip r:embed="rId3"/>
          <a:stretch>
            <a:fillRect/>
          </a:stretch>
        </p:blipFill>
        <p:spPr>
          <a:xfrm>
            <a:off x="2904222" y="2677714"/>
            <a:ext cx="6344535" cy="304843"/>
          </a:xfrm>
          <a:prstGeom prst="rect">
            <a:avLst/>
          </a:prstGeom>
        </p:spPr>
      </p:pic>
      <p:sp>
        <p:nvSpPr>
          <p:cNvPr id="10" name="Title 9">
            <a:extLst>
              <a:ext uri="{FF2B5EF4-FFF2-40B4-BE49-F238E27FC236}">
                <a16:creationId xmlns:a16="http://schemas.microsoft.com/office/drawing/2014/main" id="{42EFF6A5-EE72-E108-2FF6-9CB8906A4706}"/>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946BB6C9-8AD3-DB67-7036-31815D5FC64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a:t>
            </a:fld>
            <a:endParaRPr lang="en-GB" dirty="0"/>
          </a:p>
        </p:txBody>
      </p:sp>
      <p:sp>
        <p:nvSpPr>
          <p:cNvPr id="3" name="Content Placeholder 2">
            <a:extLst>
              <a:ext uri="{FF2B5EF4-FFF2-40B4-BE49-F238E27FC236}">
                <a16:creationId xmlns:a16="http://schemas.microsoft.com/office/drawing/2014/main" id="{54F1C142-AE67-81C3-0306-F95A3B8D6A43}"/>
              </a:ext>
            </a:extLst>
          </p:cNvPr>
          <p:cNvSpPr>
            <a:spLocks noGrp="1" noChangeArrowheads="1"/>
          </p:cNvSpPr>
          <p:nvPr>
            <p:ph sz="quarter" idx="13"/>
          </p:nvPr>
        </p:nvSpPr>
        <p:spPr bwMode="auto">
          <a:xfrm>
            <a:off x="387298" y="1001512"/>
            <a:ext cx="11417404" cy="4393448"/>
          </a:xfrm>
          <a:prstGeom prst="rect">
            <a:avLst/>
          </a:prstGeom>
        </p:spPr>
        <p:txBody>
          <a:bodyPr/>
          <a:lstStyle/>
          <a:p>
            <a:r>
              <a:rPr lang="en-US" sz="2000" dirty="0"/>
              <a:t>To perform a Works Search:</a:t>
            </a:r>
          </a:p>
          <a:p>
            <a:r>
              <a:rPr lang="en-US" sz="2000" dirty="0"/>
              <a:t>Select “Works” in the search type drop menu and enter the search content in the text field.</a:t>
            </a:r>
            <a:br>
              <a:rPr lang="en-US" sz="2000" dirty="0"/>
            </a:br>
            <a:endParaRPr lang="en-US" sz="2000" dirty="0"/>
          </a:p>
        </p:txBody>
      </p:sp>
      <p:sp>
        <p:nvSpPr>
          <p:cNvPr id="6" name="Rectangle 5">
            <a:extLst>
              <a:ext uri="{FF2B5EF4-FFF2-40B4-BE49-F238E27FC236}">
                <a16:creationId xmlns:a16="http://schemas.microsoft.com/office/drawing/2014/main" id="{733C8D88-2250-715A-56D4-29C971502097}"/>
              </a:ext>
            </a:extLst>
          </p:cNvPr>
          <p:cNvSpPr/>
          <p:nvPr/>
        </p:nvSpPr>
        <p:spPr>
          <a:xfrm>
            <a:off x="3240350" y="2681127"/>
            <a:ext cx="461638" cy="25738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Rectangle 14">
            <a:extLst>
              <a:ext uri="{FF2B5EF4-FFF2-40B4-BE49-F238E27FC236}">
                <a16:creationId xmlns:a16="http://schemas.microsoft.com/office/drawing/2014/main" id="{14495C08-3DF9-B0A7-FF57-A3E58A45B7A8}"/>
              </a:ext>
            </a:extLst>
          </p:cNvPr>
          <p:cNvSpPr/>
          <p:nvPr/>
        </p:nvSpPr>
        <p:spPr>
          <a:xfrm>
            <a:off x="683581" y="3786555"/>
            <a:ext cx="461638" cy="25738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6" name="TextBox 15">
            <a:extLst>
              <a:ext uri="{FF2B5EF4-FFF2-40B4-BE49-F238E27FC236}">
                <a16:creationId xmlns:a16="http://schemas.microsoft.com/office/drawing/2014/main" id="{AB29B395-5D9C-D660-EA9A-201FA4BDCA1F}"/>
              </a:ext>
            </a:extLst>
          </p:cNvPr>
          <p:cNvSpPr txBox="1"/>
          <p:nvPr/>
        </p:nvSpPr>
        <p:spPr>
          <a:xfrm>
            <a:off x="4731798" y="2086252"/>
            <a:ext cx="2627790" cy="345322"/>
          </a:xfrm>
          <a:prstGeom prst="rect">
            <a:avLst/>
          </a:prstGeom>
          <a:solidFill>
            <a:srgbClr val="FFFF00"/>
          </a:solidFill>
          <a:ln>
            <a:solidFill>
              <a:schemeClr val="tx1"/>
            </a:solidFill>
          </a:ln>
        </p:spPr>
        <p:txBody>
          <a:bodyPr wrap="square" rtlCol="0">
            <a:noAutofit/>
          </a:bodyPr>
          <a:lstStyle/>
          <a:p>
            <a:pPr algn="ctr"/>
            <a:r>
              <a:rPr lang="en-US" sz="1400" dirty="0"/>
              <a:t>Simple Search</a:t>
            </a:r>
          </a:p>
        </p:txBody>
      </p:sp>
      <p:sp>
        <p:nvSpPr>
          <p:cNvPr id="17" name="TextBox 16">
            <a:extLst>
              <a:ext uri="{FF2B5EF4-FFF2-40B4-BE49-F238E27FC236}">
                <a16:creationId xmlns:a16="http://schemas.microsoft.com/office/drawing/2014/main" id="{3C3F5873-0B2F-B93C-2FDD-4E5D12E3FA34}"/>
              </a:ext>
            </a:extLst>
          </p:cNvPr>
          <p:cNvSpPr txBox="1"/>
          <p:nvPr/>
        </p:nvSpPr>
        <p:spPr>
          <a:xfrm>
            <a:off x="4733275" y="3206318"/>
            <a:ext cx="2627790" cy="345322"/>
          </a:xfrm>
          <a:prstGeom prst="rect">
            <a:avLst/>
          </a:prstGeom>
          <a:solidFill>
            <a:srgbClr val="FFFF00"/>
          </a:solidFill>
          <a:ln>
            <a:solidFill>
              <a:schemeClr val="tx1"/>
            </a:solidFill>
          </a:ln>
        </p:spPr>
        <p:txBody>
          <a:bodyPr wrap="square" rtlCol="0">
            <a:noAutofit/>
          </a:bodyPr>
          <a:lstStyle/>
          <a:p>
            <a:pPr algn="ctr"/>
            <a:r>
              <a:rPr lang="en-US" sz="1400" dirty="0"/>
              <a:t>Advanced Search</a:t>
            </a:r>
          </a:p>
        </p:txBody>
      </p:sp>
    </p:spTree>
    <p:extLst>
      <p:ext uri="{BB962C8B-B14F-4D97-AF65-F5344CB8AC3E}">
        <p14:creationId xmlns:p14="http://schemas.microsoft.com/office/powerpoint/2010/main" val="3195045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7F148-F890-0813-999F-2C9C71D179E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8F02002-504A-CA80-C666-6142CF2CB11A}"/>
              </a:ext>
            </a:extLst>
          </p:cNvPr>
          <p:cNvPicPr>
            <a:picLocks noChangeAspect="1"/>
          </p:cNvPicPr>
          <p:nvPr/>
        </p:nvPicPr>
        <p:blipFill>
          <a:blip r:embed="rId2"/>
          <a:stretch>
            <a:fillRect/>
          </a:stretch>
        </p:blipFill>
        <p:spPr>
          <a:xfrm>
            <a:off x="665825" y="1504765"/>
            <a:ext cx="10586720" cy="4646209"/>
          </a:xfrm>
          <a:prstGeom prst="rect">
            <a:avLst/>
          </a:prstGeom>
          <a:ln>
            <a:solidFill>
              <a:schemeClr val="tx1"/>
            </a:solidFill>
          </a:ln>
        </p:spPr>
      </p:pic>
      <p:sp>
        <p:nvSpPr>
          <p:cNvPr id="10" name="Title 9">
            <a:extLst>
              <a:ext uri="{FF2B5EF4-FFF2-40B4-BE49-F238E27FC236}">
                <a16:creationId xmlns:a16="http://schemas.microsoft.com/office/drawing/2014/main" id="{3550010F-977C-93AC-9E60-C3828193E38A}"/>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9216A5FD-49C0-DCB7-253A-667A2B0EA04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dirty="0"/>
          </a:p>
        </p:txBody>
      </p:sp>
      <p:sp>
        <p:nvSpPr>
          <p:cNvPr id="3" name="Content Placeholder 2">
            <a:extLst>
              <a:ext uri="{FF2B5EF4-FFF2-40B4-BE49-F238E27FC236}">
                <a16:creationId xmlns:a16="http://schemas.microsoft.com/office/drawing/2014/main" id="{61E44596-D0D5-B067-E483-5654501F2BA6}"/>
              </a:ext>
            </a:extLst>
          </p:cNvPr>
          <p:cNvSpPr>
            <a:spLocks noGrp="1" noChangeArrowheads="1"/>
          </p:cNvSpPr>
          <p:nvPr>
            <p:ph sz="quarter" idx="13"/>
          </p:nvPr>
        </p:nvSpPr>
        <p:spPr bwMode="auto">
          <a:xfrm>
            <a:off x="387298" y="1001512"/>
            <a:ext cx="11417404" cy="4393448"/>
          </a:xfrm>
          <a:prstGeom prst="rect">
            <a:avLst/>
          </a:prstGeom>
        </p:spPr>
        <p:txBody>
          <a:bodyPr/>
          <a:lstStyle/>
          <a:p>
            <a:r>
              <a:rPr lang="en-US" sz="2000" dirty="0"/>
              <a:t>The Works search results are displayed. </a:t>
            </a:r>
          </a:p>
          <a:p>
            <a:endParaRPr lang="en-US" sz="2000" dirty="0"/>
          </a:p>
        </p:txBody>
      </p:sp>
      <p:sp>
        <p:nvSpPr>
          <p:cNvPr id="6" name="Rectangle 5">
            <a:extLst>
              <a:ext uri="{FF2B5EF4-FFF2-40B4-BE49-F238E27FC236}">
                <a16:creationId xmlns:a16="http://schemas.microsoft.com/office/drawing/2014/main" id="{0015E6DF-3651-F21F-8864-7D4D1314A779}"/>
              </a:ext>
            </a:extLst>
          </p:cNvPr>
          <p:cNvSpPr/>
          <p:nvPr/>
        </p:nvSpPr>
        <p:spPr>
          <a:xfrm>
            <a:off x="4234451" y="1887096"/>
            <a:ext cx="2826749" cy="29730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TextBox 6">
            <a:extLst>
              <a:ext uri="{FF2B5EF4-FFF2-40B4-BE49-F238E27FC236}">
                <a16:creationId xmlns:a16="http://schemas.microsoft.com/office/drawing/2014/main" id="{A03460FA-870B-2D47-E18D-E2C7436180D7}"/>
              </a:ext>
            </a:extLst>
          </p:cNvPr>
          <p:cNvSpPr txBox="1"/>
          <p:nvPr/>
        </p:nvSpPr>
        <p:spPr>
          <a:xfrm>
            <a:off x="7247497" y="1127793"/>
            <a:ext cx="4666336" cy="510013"/>
          </a:xfrm>
          <a:prstGeom prst="rect">
            <a:avLst/>
          </a:prstGeom>
          <a:solidFill>
            <a:srgbClr val="FFFF00"/>
          </a:solidFill>
          <a:ln>
            <a:solidFill>
              <a:schemeClr val="tx1"/>
            </a:solidFill>
          </a:ln>
        </p:spPr>
        <p:txBody>
          <a:bodyPr wrap="square" rtlCol="0">
            <a:noAutofit/>
          </a:bodyPr>
          <a:lstStyle/>
          <a:p>
            <a:r>
              <a:rPr lang="en-US" sz="1400" dirty="0"/>
              <a:t>Here we have the results of a “Works” advanced search for “Subjects Contains Phrase "women executives" ”</a:t>
            </a:r>
          </a:p>
        </p:txBody>
      </p:sp>
      <p:sp>
        <p:nvSpPr>
          <p:cNvPr id="8" name="Rectangle 7">
            <a:extLst>
              <a:ext uri="{FF2B5EF4-FFF2-40B4-BE49-F238E27FC236}">
                <a16:creationId xmlns:a16="http://schemas.microsoft.com/office/drawing/2014/main" id="{16581F59-1CB9-1AFF-6960-450CD474DE69}"/>
              </a:ext>
            </a:extLst>
          </p:cNvPr>
          <p:cNvSpPr/>
          <p:nvPr/>
        </p:nvSpPr>
        <p:spPr>
          <a:xfrm>
            <a:off x="3198199" y="1834719"/>
            <a:ext cx="484095" cy="34968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076229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B121-A36E-FB72-7C06-5F3DAC303C3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A9D719C-A2C2-4E2F-7A5C-4F4279A9FDB4}"/>
              </a:ext>
            </a:extLst>
          </p:cNvPr>
          <p:cNvSpPr>
            <a:spLocks noGrp="1"/>
          </p:cNvSpPr>
          <p:nvPr>
            <p:ph type="title"/>
          </p:nvPr>
        </p:nvSpPr>
        <p:spPr/>
        <p:txBody>
          <a:bodyPr/>
          <a:lstStyle/>
          <a:p>
            <a:r>
              <a:rPr lang="en-US" dirty="0"/>
              <a:t>Searching for and retrieving the Work</a:t>
            </a:r>
            <a:endParaRPr lang="en-NL" dirty="0"/>
          </a:p>
        </p:txBody>
      </p:sp>
      <p:sp>
        <p:nvSpPr>
          <p:cNvPr id="9" name="Slide Number Placeholder 5">
            <a:extLst>
              <a:ext uri="{FF2B5EF4-FFF2-40B4-BE49-F238E27FC236}">
                <a16:creationId xmlns:a16="http://schemas.microsoft.com/office/drawing/2014/main" id="{67A293C4-0601-AC21-914A-0E6BE403DB0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dirty="0"/>
          </a:p>
        </p:txBody>
      </p:sp>
      <p:sp>
        <p:nvSpPr>
          <p:cNvPr id="3" name="Content Placeholder 2">
            <a:extLst>
              <a:ext uri="{FF2B5EF4-FFF2-40B4-BE49-F238E27FC236}">
                <a16:creationId xmlns:a16="http://schemas.microsoft.com/office/drawing/2014/main" id="{7D67837D-F809-96C9-37D8-078CE26BA8ED}"/>
              </a:ext>
            </a:extLst>
          </p:cNvPr>
          <p:cNvSpPr>
            <a:spLocks noGrp="1" noChangeArrowheads="1"/>
          </p:cNvSpPr>
          <p:nvPr>
            <p:ph sz="quarter" idx="13"/>
          </p:nvPr>
        </p:nvSpPr>
        <p:spPr bwMode="auto">
          <a:xfrm>
            <a:off x="387298" y="1001512"/>
            <a:ext cx="11417404" cy="4393448"/>
          </a:xfrm>
          <a:prstGeom prst="rect">
            <a:avLst/>
          </a:prstGeom>
        </p:spPr>
        <p:txBody>
          <a:bodyPr/>
          <a:lstStyle/>
          <a:p>
            <a:r>
              <a:rPr lang="en-US" sz="2000" dirty="0"/>
              <a:t>From the results of the Works repository search the staff user may:</a:t>
            </a:r>
          </a:p>
          <a:p>
            <a:pPr lvl="1"/>
            <a:r>
              <a:rPr lang="en-US" sz="2000" dirty="0"/>
              <a:t>View the Work (in encoded in RDF/XML as well as in an on the fly MARC conversion)</a:t>
            </a:r>
          </a:p>
          <a:p>
            <a:pPr lvl="1"/>
            <a:r>
              <a:rPr lang="en-US" sz="2000" dirty="0"/>
              <a:t>Edit the Work</a:t>
            </a:r>
          </a:p>
          <a:p>
            <a:pPr lvl="1"/>
            <a:r>
              <a:rPr lang="en-US" sz="2000" dirty="0"/>
              <a:t>View the related Linked Data</a:t>
            </a:r>
          </a:p>
          <a:p>
            <a:pPr lvl="1"/>
            <a:r>
              <a:rPr lang="en-US" sz="2000" dirty="0"/>
              <a:t>View the related Instance(s) (and then edit them)</a:t>
            </a:r>
          </a:p>
          <a:p>
            <a:pPr lvl="1"/>
            <a:r>
              <a:rPr lang="en-US" sz="2000" dirty="0"/>
              <a:t>Delete the Work</a:t>
            </a:r>
          </a:p>
          <a:p>
            <a:pPr lvl="1"/>
            <a:r>
              <a:rPr lang="en-US" sz="2000" dirty="0"/>
              <a:t>Facet by Resource Type</a:t>
            </a:r>
          </a:p>
          <a:p>
            <a:pPr lvl="1"/>
            <a:r>
              <a:rPr lang="en-US" sz="2000" dirty="0"/>
              <a:t>Facet by Language</a:t>
            </a:r>
          </a:p>
          <a:p>
            <a:pPr lvl="1"/>
            <a:r>
              <a:rPr lang="en-US" sz="2000" dirty="0"/>
              <a:t>Facet by Work Sub Class</a:t>
            </a:r>
          </a:p>
          <a:p>
            <a:pPr lvl="1"/>
            <a:r>
              <a:rPr lang="en-US" sz="2000" dirty="0"/>
              <a:t>Facet by Has Instance(s)</a:t>
            </a:r>
          </a:p>
          <a:p>
            <a:endParaRPr lang="en-US" sz="2000" dirty="0"/>
          </a:p>
          <a:p>
            <a:endParaRPr lang="en-US" sz="2000" dirty="0"/>
          </a:p>
        </p:txBody>
      </p:sp>
    </p:spTree>
    <p:extLst>
      <p:ext uri="{BB962C8B-B14F-4D97-AF65-F5344CB8AC3E}">
        <p14:creationId xmlns:p14="http://schemas.microsoft.com/office/powerpoint/2010/main" val="308412523"/>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8767</TotalTime>
  <Words>2697</Words>
  <Application>Microsoft Office PowerPoint</Application>
  <PresentationFormat>Widescreen</PresentationFormat>
  <Paragraphs>295</Paragraphs>
  <Slides>66</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66</vt:i4>
      </vt:variant>
    </vt:vector>
  </HeadingPairs>
  <TitlesOfParts>
    <vt:vector size="76"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Introduction to this presentation</vt:lpstr>
      <vt:lpstr>PowerPoint Presentation</vt:lpstr>
      <vt:lpstr>Searching for and retrieving the Work</vt:lpstr>
      <vt:lpstr>Searching for and retrieving the Work</vt:lpstr>
      <vt:lpstr>Searching for and retrieving the Work</vt:lpstr>
      <vt:lpstr>Searching for and retrieving the Work</vt:lpstr>
      <vt:lpstr>Searching for and retrieving the Work</vt:lpstr>
      <vt:lpstr>Searching for and retrieving the Work</vt:lpstr>
      <vt:lpstr>Searching for and retrieving the Work</vt:lpstr>
      <vt:lpstr>Searching for and retrieving the Work</vt:lpstr>
      <vt:lpstr>Searching for and retrieving the Work</vt:lpstr>
      <vt:lpstr>Searching for and retrieving the Work</vt:lpstr>
      <vt:lpstr>Searching for and retrieving the Work</vt:lpstr>
      <vt:lpstr>Searching for and retrieving the Work</vt:lpstr>
      <vt:lpstr>Searching for and retrieving the Work</vt:lpstr>
      <vt:lpstr>Searching for and retrieving the Work</vt:lpstr>
      <vt:lpstr>Searching for and retrieving the Work</vt:lpstr>
      <vt:lpstr>Searching for and retrieving the Work</vt:lpstr>
      <vt:lpstr>Searching for and retrieving the Work</vt:lpstr>
      <vt:lpstr>Searching for and retrieving the Work</vt:lpstr>
      <vt:lpstr>PowerPoint Presentation</vt:lpstr>
      <vt:lpstr>Searching for and retrieving the Instance</vt:lpstr>
      <vt:lpstr>Searching for and retrieving the Instance</vt:lpstr>
      <vt:lpstr>Searching for and retrieving the Instance</vt:lpstr>
      <vt:lpstr>Searching for and retrieving the Instance</vt:lpstr>
      <vt:lpstr>Searching for and retrieving the Instance</vt:lpstr>
      <vt:lpstr>Searching for and retrieving the Instance</vt:lpstr>
      <vt:lpstr>Searching for and retrieving the Instance</vt:lpstr>
      <vt:lpstr>Searching for and retrieving the Instance</vt:lpstr>
      <vt:lpstr>Searching for and retrieving the Instance</vt:lpstr>
      <vt:lpstr>Searching for and retrieving the Instance</vt:lpstr>
      <vt:lpstr>Searching for and retrieving the Instance</vt:lpstr>
      <vt:lpstr>PowerPoint Presentation</vt:lpstr>
      <vt:lpstr>Viewing and editing the Work and Instance after retrieving</vt:lpstr>
      <vt:lpstr>Viewing and editing the Work and Instance after retrieving</vt:lpstr>
      <vt:lpstr>Viewing and editing the Work and Instance after retrieving</vt:lpstr>
      <vt:lpstr>Viewing and editing the Work and Instance after retrieving</vt:lpstr>
      <vt:lpstr>Viewing and editing the Work and Instance after retrieving</vt:lpstr>
      <vt:lpstr>Viewing and editing the Work and Instance after retrieving</vt:lpstr>
      <vt:lpstr>Viewing and editing the Work and Instance after retrieving</vt:lpstr>
      <vt:lpstr>Viewing and editing the Work and Instance after retrieving</vt:lpstr>
      <vt:lpstr>Viewing and editing the Work and Instance after retrieving</vt:lpstr>
      <vt:lpstr>Viewing and editing the Work and Instance after retrieving</vt:lpstr>
      <vt:lpstr>Viewing and editing the Work and Instance after retrieving</vt:lpstr>
      <vt:lpstr>Viewing and editing the Work and Instance after retrieving</vt:lpstr>
      <vt:lpstr>Viewing and editing the Work and Instance after retrieving</vt:lpstr>
      <vt:lpstr>Viewing and editing the Work and Instance after retrieving</vt:lpstr>
      <vt:lpstr>PowerPoint Presentation</vt:lpstr>
      <vt:lpstr>The Tree, RDF/XML, and Table View modes</vt:lpstr>
      <vt:lpstr>The Tree, RDF/XML, and Table View modes</vt:lpstr>
      <vt:lpstr>The Tree, RDF/XML, and Table View modes</vt:lpstr>
      <vt:lpstr>The Tree, RDF/XML, and Table View modes</vt:lpstr>
      <vt:lpstr>The Tree, RDF/XML, and Table View modes</vt:lpstr>
      <vt:lpstr>The Tree, RDF/XML, and Table View modes</vt:lpstr>
      <vt:lpstr>The Tree, RDF/XML, and Table View modes</vt:lpstr>
      <vt:lpstr>The Tree, RDF/XML, and Table View modes</vt:lpstr>
      <vt:lpstr>The Tree, RDF/XML, and Table View modes</vt:lpstr>
      <vt:lpstr>The Tree, RDF/XML, and Table View modes</vt:lpstr>
      <vt:lpstr>The Tree, RDF/XML, and Table View modes</vt:lpstr>
      <vt:lpstr>The Tree, RDF/XML, and Table View modes</vt:lpstr>
      <vt:lpstr>The Tree, RDF/XML, and Table View modes</vt:lpstr>
      <vt:lpstr>The Tree, RDF/XML, and Table View modes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5</cp:revision>
  <dcterms:created xsi:type="dcterms:W3CDTF">2023-07-24T19:21:55Z</dcterms:created>
  <dcterms:modified xsi:type="dcterms:W3CDTF">2026-03-04T05:14:25Z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